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53" r:id="rId4"/>
  </p:sldMasterIdLst>
  <p:notesMasterIdLst>
    <p:notesMasterId r:id="rId23"/>
  </p:notesMasterIdLst>
  <p:handoutMasterIdLst>
    <p:handoutMasterId r:id="rId24"/>
  </p:handoutMasterIdLst>
  <p:sldIdLst>
    <p:sldId id="266" r:id="rId5"/>
    <p:sldId id="384" r:id="rId6"/>
    <p:sldId id="516" r:id="rId7"/>
    <p:sldId id="486" r:id="rId8"/>
    <p:sldId id="508" r:id="rId9"/>
    <p:sldId id="511" r:id="rId10"/>
    <p:sldId id="520" r:id="rId11"/>
    <p:sldId id="509" r:id="rId12"/>
    <p:sldId id="517" r:id="rId13"/>
    <p:sldId id="512" r:id="rId14"/>
    <p:sldId id="510" r:id="rId15"/>
    <p:sldId id="518" r:id="rId16"/>
    <p:sldId id="445" r:id="rId17"/>
    <p:sldId id="514" r:id="rId18"/>
    <p:sldId id="515" r:id="rId19"/>
    <p:sldId id="519" r:id="rId20"/>
    <p:sldId id="450" r:id="rId21"/>
    <p:sldId id="463"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406">
          <p15:clr>
            <a:srgbClr val="A4A3A4"/>
          </p15:clr>
        </p15:guide>
        <p15:guide id="3" pos="2880">
          <p15:clr>
            <a:srgbClr val="A4A3A4"/>
          </p15:clr>
        </p15:guide>
        <p15:guide id="4" orient="horz" pos="2114">
          <p15:clr>
            <a:srgbClr val="A4A3A4"/>
          </p15:clr>
        </p15:guide>
        <p15:guide id="5" pos="2759">
          <p15:clr>
            <a:srgbClr val="A4A3A4"/>
          </p15:clr>
        </p15:guide>
        <p15:guide id="6" pos="202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0080"/>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6" autoAdjust="0"/>
    <p:restoredTop sz="85759" autoAdjust="0"/>
  </p:normalViewPr>
  <p:slideViewPr>
    <p:cSldViewPr snapToGrid="0">
      <p:cViewPr varScale="1">
        <p:scale>
          <a:sx n="94" d="100"/>
          <a:sy n="94" d="100"/>
        </p:scale>
        <p:origin x="2112" y="184"/>
      </p:cViewPr>
      <p:guideLst>
        <p:guide orient="horz" pos="2160"/>
        <p:guide pos="2406"/>
        <p:guide pos="2880"/>
        <p:guide orient="horz" pos="2114"/>
        <p:guide pos="2759"/>
        <p:guide pos="202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e Yu Yee Dominic /CSF" userId="59ddad63-47f1-4317-b088-d34171f6460d" providerId="ADAL" clId="{C3252B44-8657-5C42-8E18-764A82C7BE9F}"/>
    <pc:docChg chg="modSld">
      <pc:chgData name="Lee Yu Yee Dominic /CSF" userId="59ddad63-47f1-4317-b088-d34171f6460d" providerId="ADAL" clId="{C3252B44-8657-5C42-8E18-764A82C7BE9F}" dt="2022-06-08T07:55:11.096" v="12" actId="20577"/>
      <pc:docMkLst>
        <pc:docMk/>
      </pc:docMkLst>
      <pc:sldChg chg="modSp mod">
        <pc:chgData name="Lee Yu Yee Dominic /CSF" userId="59ddad63-47f1-4317-b088-d34171f6460d" providerId="ADAL" clId="{C3252B44-8657-5C42-8E18-764A82C7BE9F}" dt="2022-06-08T07:55:11.096" v="12" actId="20577"/>
        <pc:sldMkLst>
          <pc:docMk/>
          <pc:sldMk cId="2802605456" sldId="518"/>
        </pc:sldMkLst>
        <pc:spChg chg="mod">
          <ac:chgData name="Lee Yu Yee Dominic /CSF" userId="59ddad63-47f1-4317-b088-d34171f6460d" providerId="ADAL" clId="{C3252B44-8657-5C42-8E18-764A82C7BE9F}" dt="2022-06-08T07:55:11.096" v="12" actId="20577"/>
          <ac:spMkLst>
            <pc:docMk/>
            <pc:sldMk cId="2802605456" sldId="518"/>
            <ac:spMk id="9" creationId="{5F3108C6-98DA-4B8E-A97F-7C561B69AA5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4A7434-A34C-D840-A26F-22ED13A4DFDD}" type="doc">
      <dgm:prSet loTypeId="urn:microsoft.com/office/officeart/2008/layout/VerticalCurvedList" loCatId="" qsTypeId="urn:microsoft.com/office/officeart/2005/8/quickstyle/simple4" qsCatId="simple" csTypeId="urn:microsoft.com/office/officeart/2005/8/colors/colorful1" csCatId="colorful" phldr="1"/>
      <dgm:spPr/>
      <dgm:t>
        <a:bodyPr/>
        <a:lstStyle/>
        <a:p>
          <a:endParaRPr lang="en-US"/>
        </a:p>
      </dgm:t>
    </dgm:pt>
    <dgm:pt modelId="{DA682F83-9CCB-4900-A740-D4699E27188A}">
      <dgm:prSet/>
      <dgm:spPr/>
      <dgm:t>
        <a:bodyPr/>
        <a:lstStyle/>
        <a:p>
          <a:r>
            <a:rPr lang="en-US" dirty="0"/>
            <a:t>Key Secure Design Principles</a:t>
          </a:r>
        </a:p>
      </dgm:t>
    </dgm:pt>
    <dgm:pt modelId="{9F3E915A-3D1F-4037-A5A3-59830C86F0BD}" type="parTrans" cxnId="{DD7B6D2E-DBCF-44B3-B69A-DAF29028B483}">
      <dgm:prSet/>
      <dgm:spPr/>
      <dgm:t>
        <a:bodyPr/>
        <a:lstStyle/>
        <a:p>
          <a:endParaRPr lang="en-US"/>
        </a:p>
      </dgm:t>
    </dgm:pt>
    <dgm:pt modelId="{83EEB87D-1C64-4EE3-ACB9-2A00EBC8D70A}" type="sibTrans" cxnId="{DD7B6D2E-DBCF-44B3-B69A-DAF29028B483}">
      <dgm:prSet/>
      <dgm:spPr/>
      <dgm:t>
        <a:bodyPr/>
        <a:lstStyle/>
        <a:p>
          <a:endParaRPr lang="en-US"/>
        </a:p>
      </dgm:t>
    </dgm:pt>
    <dgm:pt modelId="{CC87D7DE-6299-4D49-B1AA-D780B34E8093}">
      <dgm:prSet/>
      <dgm:spPr/>
      <dgm:t>
        <a:bodyPr/>
        <a:lstStyle/>
        <a:p>
          <a:r>
            <a:rPr lang="en-US" dirty="0"/>
            <a:t>Authentication Design</a:t>
          </a:r>
        </a:p>
      </dgm:t>
    </dgm:pt>
    <dgm:pt modelId="{FD9B88AB-F79A-4007-828E-26379629682C}" type="parTrans" cxnId="{2532A435-F551-4B8A-B7E1-F6ABE899BC50}">
      <dgm:prSet/>
      <dgm:spPr/>
      <dgm:t>
        <a:bodyPr/>
        <a:lstStyle/>
        <a:p>
          <a:endParaRPr lang="en-US"/>
        </a:p>
      </dgm:t>
    </dgm:pt>
    <dgm:pt modelId="{A24DD9F8-30C4-4A37-B28E-20F0C00161C9}" type="sibTrans" cxnId="{2532A435-F551-4B8A-B7E1-F6ABE899BC50}">
      <dgm:prSet/>
      <dgm:spPr/>
      <dgm:t>
        <a:bodyPr/>
        <a:lstStyle/>
        <a:p>
          <a:endParaRPr lang="en-US"/>
        </a:p>
      </dgm:t>
    </dgm:pt>
    <dgm:pt modelId="{A817BBA0-79FC-474A-B55E-2C8C2AEA9C00}">
      <dgm:prSet/>
      <dgm:spPr/>
      <dgm:t>
        <a:bodyPr/>
        <a:lstStyle/>
        <a:p>
          <a:r>
            <a:rPr lang="en-US" dirty="0"/>
            <a:t>Recap – Design CIA</a:t>
          </a:r>
        </a:p>
      </dgm:t>
    </dgm:pt>
    <dgm:pt modelId="{0D145D6B-A22A-4AC1-9CF3-B6DDDD4F89D1}" type="parTrans" cxnId="{3E58C2A2-3C77-47B8-B38E-5BB207463143}">
      <dgm:prSet/>
      <dgm:spPr/>
      <dgm:t>
        <a:bodyPr/>
        <a:lstStyle/>
        <a:p>
          <a:endParaRPr lang="en-SG"/>
        </a:p>
      </dgm:t>
    </dgm:pt>
    <dgm:pt modelId="{8C8A0C29-9A39-41E5-8719-4EB818DC4038}" type="sibTrans" cxnId="{3E58C2A2-3C77-47B8-B38E-5BB207463143}">
      <dgm:prSet/>
      <dgm:spPr/>
      <dgm:t>
        <a:bodyPr/>
        <a:lstStyle/>
        <a:p>
          <a:endParaRPr lang="en-SG"/>
        </a:p>
      </dgm:t>
    </dgm:pt>
    <dgm:pt modelId="{4C907F36-C9AB-4B35-8A45-C4A999250D1D}">
      <dgm:prSet/>
      <dgm:spPr/>
      <dgm:t>
        <a:bodyPr/>
        <a:lstStyle/>
        <a:p>
          <a:r>
            <a:rPr lang="en-US" dirty="0"/>
            <a:t>Mission 6.1: Razor Pages Security III</a:t>
          </a:r>
        </a:p>
      </dgm:t>
    </dgm:pt>
    <dgm:pt modelId="{6FAF1A3F-7A70-49C3-9040-4526F301E613}" type="parTrans" cxnId="{0745DBF0-1047-4A49-A37F-AEB9367B7F70}">
      <dgm:prSet/>
      <dgm:spPr/>
      <dgm:t>
        <a:bodyPr/>
        <a:lstStyle/>
        <a:p>
          <a:endParaRPr lang="en-SG"/>
        </a:p>
      </dgm:t>
    </dgm:pt>
    <dgm:pt modelId="{B4A141D7-5F94-4400-978F-B6CA5BAE21F6}" type="sibTrans" cxnId="{0745DBF0-1047-4A49-A37F-AEB9367B7F70}">
      <dgm:prSet/>
      <dgm:spPr/>
      <dgm:t>
        <a:bodyPr/>
        <a:lstStyle/>
        <a:p>
          <a:endParaRPr lang="en-SG"/>
        </a:p>
      </dgm:t>
    </dgm:pt>
    <dgm:pt modelId="{FACA2EB4-7352-3848-9C7B-BEC9D897A791}" type="pres">
      <dgm:prSet presAssocID="{E74A7434-A34C-D840-A26F-22ED13A4DFDD}" presName="Name0" presStyleCnt="0">
        <dgm:presLayoutVars>
          <dgm:chMax val="7"/>
          <dgm:chPref val="7"/>
          <dgm:dir/>
        </dgm:presLayoutVars>
      </dgm:prSet>
      <dgm:spPr/>
    </dgm:pt>
    <dgm:pt modelId="{312F260F-0160-C343-B3E6-1BFAA47C3917}" type="pres">
      <dgm:prSet presAssocID="{E74A7434-A34C-D840-A26F-22ED13A4DFDD}" presName="Name1" presStyleCnt="0"/>
      <dgm:spPr/>
    </dgm:pt>
    <dgm:pt modelId="{F0734DC9-3E71-164C-A000-E95149639F1E}" type="pres">
      <dgm:prSet presAssocID="{E74A7434-A34C-D840-A26F-22ED13A4DFDD}" presName="cycle" presStyleCnt="0"/>
      <dgm:spPr/>
    </dgm:pt>
    <dgm:pt modelId="{EFAE883E-5B32-9543-99CF-193EEB61D6C5}" type="pres">
      <dgm:prSet presAssocID="{E74A7434-A34C-D840-A26F-22ED13A4DFDD}" presName="srcNode" presStyleLbl="node1" presStyleIdx="0" presStyleCnt="4"/>
      <dgm:spPr/>
    </dgm:pt>
    <dgm:pt modelId="{04932873-04F1-1948-9D09-1DEBC426018D}" type="pres">
      <dgm:prSet presAssocID="{E74A7434-A34C-D840-A26F-22ED13A4DFDD}" presName="conn" presStyleLbl="parChTrans1D2" presStyleIdx="0" presStyleCnt="1"/>
      <dgm:spPr/>
    </dgm:pt>
    <dgm:pt modelId="{7D2544BA-1B36-4B41-B78C-90DCEC926C24}" type="pres">
      <dgm:prSet presAssocID="{E74A7434-A34C-D840-A26F-22ED13A4DFDD}" presName="extraNode" presStyleLbl="node1" presStyleIdx="0" presStyleCnt="4"/>
      <dgm:spPr/>
    </dgm:pt>
    <dgm:pt modelId="{0044D4CB-C82E-4642-92FE-FBF8D6533890}" type="pres">
      <dgm:prSet presAssocID="{E74A7434-A34C-D840-A26F-22ED13A4DFDD}" presName="dstNode" presStyleLbl="node1" presStyleIdx="0" presStyleCnt="4"/>
      <dgm:spPr/>
    </dgm:pt>
    <dgm:pt modelId="{D8AB0DBD-7D45-48C6-A77D-20F48DF2CCD1}" type="pres">
      <dgm:prSet presAssocID="{A817BBA0-79FC-474A-B55E-2C8C2AEA9C00}" presName="text_1" presStyleLbl="node1" presStyleIdx="0" presStyleCnt="4">
        <dgm:presLayoutVars>
          <dgm:bulletEnabled val="1"/>
        </dgm:presLayoutVars>
      </dgm:prSet>
      <dgm:spPr/>
    </dgm:pt>
    <dgm:pt modelId="{5027D89D-7216-44C9-9A3A-BF14BFE952E3}" type="pres">
      <dgm:prSet presAssocID="{A817BBA0-79FC-474A-B55E-2C8C2AEA9C00}" presName="accent_1" presStyleCnt="0"/>
      <dgm:spPr/>
    </dgm:pt>
    <dgm:pt modelId="{3E8FA69C-6BDC-499A-B0B3-42E39C6CFFE5}" type="pres">
      <dgm:prSet presAssocID="{A817BBA0-79FC-474A-B55E-2C8C2AEA9C00}" presName="accentRepeatNode" presStyleLbl="solidFgAcc1" presStyleIdx="0" presStyleCnt="4"/>
      <dgm:spPr/>
    </dgm:pt>
    <dgm:pt modelId="{E0A09C86-5BAC-4A40-BA71-8B982CAF9492}" type="pres">
      <dgm:prSet presAssocID="{CC87D7DE-6299-4D49-B1AA-D780B34E8093}" presName="text_2" presStyleLbl="node1" presStyleIdx="1" presStyleCnt="4">
        <dgm:presLayoutVars>
          <dgm:bulletEnabled val="1"/>
        </dgm:presLayoutVars>
      </dgm:prSet>
      <dgm:spPr/>
    </dgm:pt>
    <dgm:pt modelId="{44643A1F-1FAD-4FD1-95A1-EE58CB2306B3}" type="pres">
      <dgm:prSet presAssocID="{CC87D7DE-6299-4D49-B1AA-D780B34E8093}" presName="accent_2" presStyleCnt="0"/>
      <dgm:spPr/>
    </dgm:pt>
    <dgm:pt modelId="{F1C3A3B7-FEA6-41D5-A5D2-1AD208831331}" type="pres">
      <dgm:prSet presAssocID="{CC87D7DE-6299-4D49-B1AA-D780B34E8093}" presName="accentRepeatNode" presStyleLbl="solidFgAcc1" presStyleIdx="1" presStyleCnt="4"/>
      <dgm:spPr/>
    </dgm:pt>
    <dgm:pt modelId="{B85F3DB7-B7F0-4C56-BC6A-30946D5C771B}" type="pres">
      <dgm:prSet presAssocID="{DA682F83-9CCB-4900-A740-D4699E27188A}" presName="text_3" presStyleLbl="node1" presStyleIdx="2" presStyleCnt="4">
        <dgm:presLayoutVars>
          <dgm:bulletEnabled val="1"/>
        </dgm:presLayoutVars>
      </dgm:prSet>
      <dgm:spPr/>
    </dgm:pt>
    <dgm:pt modelId="{15FA21EE-7D91-4E34-BC34-73A30B5A1A9A}" type="pres">
      <dgm:prSet presAssocID="{DA682F83-9CCB-4900-A740-D4699E27188A}" presName="accent_3" presStyleCnt="0"/>
      <dgm:spPr/>
    </dgm:pt>
    <dgm:pt modelId="{A04CEDB4-B08C-4471-A2E1-B84AEB5769E6}" type="pres">
      <dgm:prSet presAssocID="{DA682F83-9CCB-4900-A740-D4699E27188A}" presName="accentRepeatNode" presStyleLbl="solidFgAcc1" presStyleIdx="2" presStyleCnt="4"/>
      <dgm:spPr/>
    </dgm:pt>
    <dgm:pt modelId="{35EBD529-2102-47B2-943B-0CEF19E40C07}" type="pres">
      <dgm:prSet presAssocID="{4C907F36-C9AB-4B35-8A45-C4A999250D1D}" presName="text_4" presStyleLbl="node1" presStyleIdx="3" presStyleCnt="4">
        <dgm:presLayoutVars>
          <dgm:bulletEnabled val="1"/>
        </dgm:presLayoutVars>
      </dgm:prSet>
      <dgm:spPr/>
    </dgm:pt>
    <dgm:pt modelId="{1D28C969-D543-462E-A309-4F6DDCADF801}" type="pres">
      <dgm:prSet presAssocID="{4C907F36-C9AB-4B35-8A45-C4A999250D1D}" presName="accent_4" presStyleCnt="0"/>
      <dgm:spPr/>
    </dgm:pt>
    <dgm:pt modelId="{9C20979F-B489-410E-B078-2C181E583CCA}" type="pres">
      <dgm:prSet presAssocID="{4C907F36-C9AB-4B35-8A45-C4A999250D1D}" presName="accentRepeatNode" presStyleLbl="solidFgAcc1" presStyleIdx="3" presStyleCnt="4"/>
      <dgm:spPr/>
    </dgm:pt>
  </dgm:ptLst>
  <dgm:cxnLst>
    <dgm:cxn modelId="{DD7B6D2E-DBCF-44B3-B69A-DAF29028B483}" srcId="{E74A7434-A34C-D840-A26F-22ED13A4DFDD}" destId="{DA682F83-9CCB-4900-A740-D4699E27188A}" srcOrd="2" destOrd="0" parTransId="{9F3E915A-3D1F-4037-A5A3-59830C86F0BD}" sibTransId="{83EEB87D-1C64-4EE3-ACB9-2A00EBC8D70A}"/>
    <dgm:cxn modelId="{2532A435-F551-4B8A-B7E1-F6ABE899BC50}" srcId="{E74A7434-A34C-D840-A26F-22ED13A4DFDD}" destId="{CC87D7DE-6299-4D49-B1AA-D780B34E8093}" srcOrd="1" destOrd="0" parTransId="{FD9B88AB-F79A-4007-828E-26379629682C}" sibTransId="{A24DD9F8-30C4-4A37-B28E-20F0C00161C9}"/>
    <dgm:cxn modelId="{7A31D551-B831-4748-85EA-1FAC91FA7C85}" type="presOf" srcId="{8C8A0C29-9A39-41E5-8719-4EB818DC4038}" destId="{04932873-04F1-1948-9D09-1DEBC426018D}" srcOrd="0" destOrd="0" presId="urn:microsoft.com/office/officeart/2008/layout/VerticalCurvedList"/>
    <dgm:cxn modelId="{875EE76E-C679-884E-B247-5D77D26C4217}" type="presOf" srcId="{E74A7434-A34C-D840-A26F-22ED13A4DFDD}" destId="{FACA2EB4-7352-3848-9C7B-BEC9D897A791}" srcOrd="0" destOrd="0" presId="urn:microsoft.com/office/officeart/2008/layout/VerticalCurvedList"/>
    <dgm:cxn modelId="{9137D87B-AF91-4275-A91F-1D4B4865F503}" type="presOf" srcId="{A817BBA0-79FC-474A-B55E-2C8C2AEA9C00}" destId="{D8AB0DBD-7D45-48C6-A77D-20F48DF2CCD1}" srcOrd="0" destOrd="0" presId="urn:microsoft.com/office/officeart/2008/layout/VerticalCurvedList"/>
    <dgm:cxn modelId="{3E58C2A2-3C77-47B8-B38E-5BB207463143}" srcId="{E74A7434-A34C-D840-A26F-22ED13A4DFDD}" destId="{A817BBA0-79FC-474A-B55E-2C8C2AEA9C00}" srcOrd="0" destOrd="0" parTransId="{0D145D6B-A22A-4AC1-9CF3-B6DDDD4F89D1}" sibTransId="{8C8A0C29-9A39-41E5-8719-4EB818DC4038}"/>
    <dgm:cxn modelId="{7280E6A6-FA4A-4159-B507-0D774002BD14}" type="presOf" srcId="{DA682F83-9CCB-4900-A740-D4699E27188A}" destId="{B85F3DB7-B7F0-4C56-BC6A-30946D5C771B}" srcOrd="0" destOrd="0" presId="urn:microsoft.com/office/officeart/2008/layout/VerticalCurvedList"/>
    <dgm:cxn modelId="{BF2277D8-0519-4CB0-9BA5-F3D21A0A066D}" type="presOf" srcId="{CC87D7DE-6299-4D49-B1AA-D780B34E8093}" destId="{E0A09C86-5BAC-4A40-BA71-8B982CAF9492}" srcOrd="0" destOrd="0" presId="urn:microsoft.com/office/officeart/2008/layout/VerticalCurvedList"/>
    <dgm:cxn modelId="{0745DBF0-1047-4A49-A37F-AEB9367B7F70}" srcId="{E74A7434-A34C-D840-A26F-22ED13A4DFDD}" destId="{4C907F36-C9AB-4B35-8A45-C4A999250D1D}" srcOrd="3" destOrd="0" parTransId="{6FAF1A3F-7A70-49C3-9040-4526F301E613}" sibTransId="{B4A141D7-5F94-4400-978F-B6CA5BAE21F6}"/>
    <dgm:cxn modelId="{332157FF-81D9-4C79-9D34-AD28AA6A7E24}" type="presOf" srcId="{4C907F36-C9AB-4B35-8A45-C4A999250D1D}" destId="{35EBD529-2102-47B2-943B-0CEF19E40C07}" srcOrd="0" destOrd="0" presId="urn:microsoft.com/office/officeart/2008/layout/VerticalCurvedList"/>
    <dgm:cxn modelId="{F91142D9-2AA9-3D48-9FCC-116AA35EE4EB}" type="presParOf" srcId="{FACA2EB4-7352-3848-9C7B-BEC9D897A791}" destId="{312F260F-0160-C343-B3E6-1BFAA47C3917}" srcOrd="0" destOrd="0" presId="urn:microsoft.com/office/officeart/2008/layout/VerticalCurvedList"/>
    <dgm:cxn modelId="{CD21C66C-931F-244E-B849-19D00B584855}" type="presParOf" srcId="{312F260F-0160-C343-B3E6-1BFAA47C3917}" destId="{F0734DC9-3E71-164C-A000-E95149639F1E}" srcOrd="0" destOrd="0" presId="urn:microsoft.com/office/officeart/2008/layout/VerticalCurvedList"/>
    <dgm:cxn modelId="{E55C2331-DBFB-6548-ADEF-A70370E75012}" type="presParOf" srcId="{F0734DC9-3E71-164C-A000-E95149639F1E}" destId="{EFAE883E-5B32-9543-99CF-193EEB61D6C5}" srcOrd="0" destOrd="0" presId="urn:microsoft.com/office/officeart/2008/layout/VerticalCurvedList"/>
    <dgm:cxn modelId="{A61F8211-B156-A142-B3B5-ECA105F11A60}" type="presParOf" srcId="{F0734DC9-3E71-164C-A000-E95149639F1E}" destId="{04932873-04F1-1948-9D09-1DEBC426018D}" srcOrd="1" destOrd="0" presId="urn:microsoft.com/office/officeart/2008/layout/VerticalCurvedList"/>
    <dgm:cxn modelId="{ABC4FC33-8BC6-E541-911B-C66F6B7D5032}" type="presParOf" srcId="{F0734DC9-3E71-164C-A000-E95149639F1E}" destId="{7D2544BA-1B36-4B41-B78C-90DCEC926C24}" srcOrd="2" destOrd="0" presId="urn:microsoft.com/office/officeart/2008/layout/VerticalCurvedList"/>
    <dgm:cxn modelId="{4351C39F-32F1-824B-AF7B-18463A2E4E0A}" type="presParOf" srcId="{F0734DC9-3E71-164C-A000-E95149639F1E}" destId="{0044D4CB-C82E-4642-92FE-FBF8D6533890}" srcOrd="3" destOrd="0" presId="urn:microsoft.com/office/officeart/2008/layout/VerticalCurvedList"/>
    <dgm:cxn modelId="{56844E4F-2232-4017-BB4A-0E192947BACE}" type="presParOf" srcId="{312F260F-0160-C343-B3E6-1BFAA47C3917}" destId="{D8AB0DBD-7D45-48C6-A77D-20F48DF2CCD1}" srcOrd="1" destOrd="0" presId="urn:microsoft.com/office/officeart/2008/layout/VerticalCurvedList"/>
    <dgm:cxn modelId="{A674FCDB-7BF7-40C8-912C-8F1752FDB804}" type="presParOf" srcId="{312F260F-0160-C343-B3E6-1BFAA47C3917}" destId="{5027D89D-7216-44C9-9A3A-BF14BFE952E3}" srcOrd="2" destOrd="0" presId="urn:microsoft.com/office/officeart/2008/layout/VerticalCurvedList"/>
    <dgm:cxn modelId="{D6471C19-91CF-46CD-8521-0231F38A3BDA}" type="presParOf" srcId="{5027D89D-7216-44C9-9A3A-BF14BFE952E3}" destId="{3E8FA69C-6BDC-499A-B0B3-42E39C6CFFE5}" srcOrd="0" destOrd="0" presId="urn:microsoft.com/office/officeart/2008/layout/VerticalCurvedList"/>
    <dgm:cxn modelId="{8EC40AAB-35D8-4B1B-9DA1-78B441061CCA}" type="presParOf" srcId="{312F260F-0160-C343-B3E6-1BFAA47C3917}" destId="{E0A09C86-5BAC-4A40-BA71-8B982CAF9492}" srcOrd="3" destOrd="0" presId="urn:microsoft.com/office/officeart/2008/layout/VerticalCurvedList"/>
    <dgm:cxn modelId="{C0179A4F-BED0-46FC-BE5F-7635D6D2A6F7}" type="presParOf" srcId="{312F260F-0160-C343-B3E6-1BFAA47C3917}" destId="{44643A1F-1FAD-4FD1-95A1-EE58CB2306B3}" srcOrd="4" destOrd="0" presId="urn:microsoft.com/office/officeart/2008/layout/VerticalCurvedList"/>
    <dgm:cxn modelId="{3E19820D-3B44-4220-A1ED-6DE44F4C64B7}" type="presParOf" srcId="{44643A1F-1FAD-4FD1-95A1-EE58CB2306B3}" destId="{F1C3A3B7-FEA6-41D5-A5D2-1AD208831331}" srcOrd="0" destOrd="0" presId="urn:microsoft.com/office/officeart/2008/layout/VerticalCurvedList"/>
    <dgm:cxn modelId="{588A3066-36F0-403F-92AE-054644CE62E7}" type="presParOf" srcId="{312F260F-0160-C343-B3E6-1BFAA47C3917}" destId="{B85F3DB7-B7F0-4C56-BC6A-30946D5C771B}" srcOrd="5" destOrd="0" presId="urn:microsoft.com/office/officeart/2008/layout/VerticalCurvedList"/>
    <dgm:cxn modelId="{9789EC6C-5C9B-4B03-AA89-3012A4445726}" type="presParOf" srcId="{312F260F-0160-C343-B3E6-1BFAA47C3917}" destId="{15FA21EE-7D91-4E34-BC34-73A30B5A1A9A}" srcOrd="6" destOrd="0" presId="urn:microsoft.com/office/officeart/2008/layout/VerticalCurvedList"/>
    <dgm:cxn modelId="{0D57A9CE-1D75-45F2-9D74-EC433955F567}" type="presParOf" srcId="{15FA21EE-7D91-4E34-BC34-73A30B5A1A9A}" destId="{A04CEDB4-B08C-4471-A2E1-B84AEB5769E6}" srcOrd="0" destOrd="0" presId="urn:microsoft.com/office/officeart/2008/layout/VerticalCurvedList"/>
    <dgm:cxn modelId="{60E615FC-C78D-469E-B176-B2FFE4A2CCBB}" type="presParOf" srcId="{312F260F-0160-C343-B3E6-1BFAA47C3917}" destId="{35EBD529-2102-47B2-943B-0CEF19E40C07}" srcOrd="7" destOrd="0" presId="urn:microsoft.com/office/officeart/2008/layout/VerticalCurvedList"/>
    <dgm:cxn modelId="{380D300B-C2B0-45AB-8ED0-AE46B36B0E40}" type="presParOf" srcId="{312F260F-0160-C343-B3E6-1BFAA47C3917}" destId="{1D28C969-D543-462E-A309-4F6DDCADF801}" srcOrd="8" destOrd="0" presId="urn:microsoft.com/office/officeart/2008/layout/VerticalCurvedList"/>
    <dgm:cxn modelId="{BE494D1E-E248-4604-93A9-82DCB27796DE}" type="presParOf" srcId="{1D28C969-D543-462E-A309-4F6DDCADF801}" destId="{9C20979F-B489-410E-B078-2C181E583CC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932873-04F1-1948-9D09-1DEBC426018D}">
      <dsp:nvSpPr>
        <dsp:cNvPr id="0" name=""/>
        <dsp:cNvSpPr/>
      </dsp:nvSpPr>
      <dsp:spPr>
        <a:xfrm>
          <a:off x="-5082866" y="-778677"/>
          <a:ext cx="6053155" cy="6053155"/>
        </a:xfrm>
        <a:prstGeom prst="blockArc">
          <a:avLst>
            <a:gd name="adj1" fmla="val 18900000"/>
            <a:gd name="adj2" fmla="val 2700000"/>
            <a:gd name="adj3" fmla="val 357"/>
          </a:avLst>
        </a:prstGeom>
        <a:noFill/>
        <a:ln w="10000" cap="flat" cmpd="sng" algn="ctr">
          <a:solidFill>
            <a:schemeClr val="accent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8AB0DBD-7D45-48C6-A77D-20F48DF2CCD1}">
      <dsp:nvSpPr>
        <dsp:cNvPr id="0" name=""/>
        <dsp:cNvSpPr/>
      </dsp:nvSpPr>
      <dsp:spPr>
        <a:xfrm>
          <a:off x="508061" y="345637"/>
          <a:ext cx="7583332" cy="691633"/>
        </a:xfrm>
        <a:prstGeom prst="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48984" tIns="91440" rIns="91440" bIns="91440" numCol="1" spcCol="1270" anchor="ctr" anchorCtr="0">
          <a:noAutofit/>
        </a:bodyPr>
        <a:lstStyle/>
        <a:p>
          <a:pPr marL="0" lvl="0" indent="0" algn="l" defTabSz="1600200">
            <a:lnSpc>
              <a:spcPct val="90000"/>
            </a:lnSpc>
            <a:spcBef>
              <a:spcPct val="0"/>
            </a:spcBef>
            <a:spcAft>
              <a:spcPct val="35000"/>
            </a:spcAft>
            <a:buNone/>
          </a:pPr>
          <a:r>
            <a:rPr lang="en-US" sz="3600" kern="1200" dirty="0"/>
            <a:t>Recap – Design CIA</a:t>
          </a:r>
        </a:p>
      </dsp:txBody>
      <dsp:txXfrm>
        <a:off x="508061" y="345637"/>
        <a:ext cx="7583332" cy="691633"/>
      </dsp:txXfrm>
    </dsp:sp>
    <dsp:sp modelId="{3E8FA69C-6BDC-499A-B0B3-42E39C6CFFE5}">
      <dsp:nvSpPr>
        <dsp:cNvPr id="0" name=""/>
        <dsp:cNvSpPr/>
      </dsp:nvSpPr>
      <dsp:spPr>
        <a:xfrm>
          <a:off x="75789" y="259182"/>
          <a:ext cx="864542" cy="864542"/>
        </a:xfrm>
        <a:prstGeom prst="ellipse">
          <a:avLst/>
        </a:prstGeom>
        <a:solidFill>
          <a:schemeClr val="lt1">
            <a:hueOff val="0"/>
            <a:satOff val="0"/>
            <a:lumOff val="0"/>
            <a:alphaOff val="0"/>
          </a:schemeClr>
        </a:solidFill>
        <a:ln w="1000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0A09C86-5BAC-4A40-BA71-8B982CAF9492}">
      <dsp:nvSpPr>
        <dsp:cNvPr id="0" name=""/>
        <dsp:cNvSpPr/>
      </dsp:nvSpPr>
      <dsp:spPr>
        <a:xfrm>
          <a:off x="904590" y="1383267"/>
          <a:ext cx="7186803" cy="691633"/>
        </a:xfrm>
        <a:prstGeom prst="rect">
          <a:avLst/>
        </a:prstGeom>
        <a:solidFill>
          <a:schemeClr val="accent3">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48984" tIns="91440" rIns="91440" bIns="91440" numCol="1" spcCol="1270" anchor="ctr" anchorCtr="0">
          <a:noAutofit/>
        </a:bodyPr>
        <a:lstStyle/>
        <a:p>
          <a:pPr marL="0" lvl="0" indent="0" algn="l" defTabSz="1600200">
            <a:lnSpc>
              <a:spcPct val="90000"/>
            </a:lnSpc>
            <a:spcBef>
              <a:spcPct val="0"/>
            </a:spcBef>
            <a:spcAft>
              <a:spcPct val="35000"/>
            </a:spcAft>
            <a:buNone/>
          </a:pPr>
          <a:r>
            <a:rPr lang="en-US" sz="3600" kern="1200" dirty="0"/>
            <a:t>Authentication Design</a:t>
          </a:r>
        </a:p>
      </dsp:txBody>
      <dsp:txXfrm>
        <a:off x="904590" y="1383267"/>
        <a:ext cx="7186803" cy="691633"/>
      </dsp:txXfrm>
    </dsp:sp>
    <dsp:sp modelId="{F1C3A3B7-FEA6-41D5-A5D2-1AD208831331}">
      <dsp:nvSpPr>
        <dsp:cNvPr id="0" name=""/>
        <dsp:cNvSpPr/>
      </dsp:nvSpPr>
      <dsp:spPr>
        <a:xfrm>
          <a:off x="472319" y="1296813"/>
          <a:ext cx="864542" cy="864542"/>
        </a:xfrm>
        <a:prstGeom prst="ellipse">
          <a:avLst/>
        </a:prstGeom>
        <a:solidFill>
          <a:schemeClr val="lt1">
            <a:hueOff val="0"/>
            <a:satOff val="0"/>
            <a:lumOff val="0"/>
            <a:alphaOff val="0"/>
          </a:schemeClr>
        </a:solidFill>
        <a:ln w="10000"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B85F3DB7-B7F0-4C56-BC6A-30946D5C771B}">
      <dsp:nvSpPr>
        <dsp:cNvPr id="0" name=""/>
        <dsp:cNvSpPr/>
      </dsp:nvSpPr>
      <dsp:spPr>
        <a:xfrm>
          <a:off x="904590" y="2420898"/>
          <a:ext cx="7186803" cy="691633"/>
        </a:xfrm>
        <a:prstGeom prst="rect">
          <a:avLst/>
        </a:prstGeom>
        <a:solidFill>
          <a:schemeClr val="accent4">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48984" tIns="91440" rIns="91440" bIns="91440" numCol="1" spcCol="1270" anchor="ctr" anchorCtr="0">
          <a:noAutofit/>
        </a:bodyPr>
        <a:lstStyle/>
        <a:p>
          <a:pPr marL="0" lvl="0" indent="0" algn="l" defTabSz="1600200">
            <a:lnSpc>
              <a:spcPct val="90000"/>
            </a:lnSpc>
            <a:spcBef>
              <a:spcPct val="0"/>
            </a:spcBef>
            <a:spcAft>
              <a:spcPct val="35000"/>
            </a:spcAft>
            <a:buNone/>
          </a:pPr>
          <a:r>
            <a:rPr lang="en-US" sz="3600" kern="1200" dirty="0"/>
            <a:t>Key Secure Design Principles</a:t>
          </a:r>
        </a:p>
      </dsp:txBody>
      <dsp:txXfrm>
        <a:off x="904590" y="2420898"/>
        <a:ext cx="7186803" cy="691633"/>
      </dsp:txXfrm>
    </dsp:sp>
    <dsp:sp modelId="{A04CEDB4-B08C-4471-A2E1-B84AEB5769E6}">
      <dsp:nvSpPr>
        <dsp:cNvPr id="0" name=""/>
        <dsp:cNvSpPr/>
      </dsp:nvSpPr>
      <dsp:spPr>
        <a:xfrm>
          <a:off x="472319" y="2334444"/>
          <a:ext cx="864542" cy="864542"/>
        </a:xfrm>
        <a:prstGeom prst="ellipse">
          <a:avLst/>
        </a:prstGeom>
        <a:solidFill>
          <a:schemeClr val="lt1">
            <a:hueOff val="0"/>
            <a:satOff val="0"/>
            <a:lumOff val="0"/>
            <a:alphaOff val="0"/>
          </a:schemeClr>
        </a:solidFill>
        <a:ln w="10000" cap="flat" cmpd="sng" algn="ctr">
          <a:solidFill>
            <a:schemeClr val="accent4">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35EBD529-2102-47B2-943B-0CEF19E40C07}">
      <dsp:nvSpPr>
        <dsp:cNvPr id="0" name=""/>
        <dsp:cNvSpPr/>
      </dsp:nvSpPr>
      <dsp:spPr>
        <a:xfrm>
          <a:off x="508061" y="3458529"/>
          <a:ext cx="7583332" cy="691633"/>
        </a:xfrm>
        <a:prstGeom prst="rect">
          <a:avLst/>
        </a:prstGeom>
        <a:solidFill>
          <a:schemeClr val="accent5">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48984" tIns="91440" rIns="91440" bIns="91440" numCol="1" spcCol="1270" anchor="ctr" anchorCtr="0">
          <a:noAutofit/>
        </a:bodyPr>
        <a:lstStyle/>
        <a:p>
          <a:pPr marL="0" lvl="0" indent="0" algn="l" defTabSz="1600200">
            <a:lnSpc>
              <a:spcPct val="90000"/>
            </a:lnSpc>
            <a:spcBef>
              <a:spcPct val="0"/>
            </a:spcBef>
            <a:spcAft>
              <a:spcPct val="35000"/>
            </a:spcAft>
            <a:buNone/>
          </a:pPr>
          <a:r>
            <a:rPr lang="en-US" sz="3600" kern="1200" dirty="0"/>
            <a:t>Mission 6.1: Razor Pages Security III</a:t>
          </a:r>
        </a:p>
      </dsp:txBody>
      <dsp:txXfrm>
        <a:off x="508061" y="3458529"/>
        <a:ext cx="7583332" cy="691633"/>
      </dsp:txXfrm>
    </dsp:sp>
    <dsp:sp modelId="{9C20979F-B489-410E-B078-2C181E583CCA}">
      <dsp:nvSpPr>
        <dsp:cNvPr id="0" name=""/>
        <dsp:cNvSpPr/>
      </dsp:nvSpPr>
      <dsp:spPr>
        <a:xfrm>
          <a:off x="75789" y="3372074"/>
          <a:ext cx="864542" cy="864542"/>
        </a:xfrm>
        <a:prstGeom prst="ellipse">
          <a:avLst/>
        </a:prstGeom>
        <a:solidFill>
          <a:schemeClr val="lt1">
            <a:hueOff val="0"/>
            <a:satOff val="0"/>
            <a:lumOff val="0"/>
            <a:alphaOff val="0"/>
          </a:schemeClr>
        </a:solidFill>
        <a:ln w="10000" cap="flat" cmpd="sng" algn="ctr">
          <a:solidFill>
            <a:schemeClr val="accent5">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3071E09-4D64-8F4A-829F-AB9979018477}" type="datetimeFigureOut">
              <a:rPr lang="en-US" smtClean="0"/>
              <a:t>6/8/22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8555F1F-6530-0F40-A2DC-34866158B479}" type="slidenum">
              <a:rPr lang="en-US" smtClean="0"/>
              <a:t>‹#›</a:t>
            </a:fld>
            <a:endParaRPr lang="en-US"/>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png>
</file>

<file path=ppt/media/image4.jp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C9C0DB-AAA5-CD4C-A292-FDBB48A23E12}" type="datetimeFigureOut">
              <a:rPr lang="en-US" smtClean="0"/>
              <a:t>6/8/22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48B9CC-1317-584A-9837-71F74B280377}"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48B9CC-1317-584A-9837-71F74B280377}" type="slidenum">
              <a:rPr lang="en-US" smtClean="0"/>
              <a:t>1</a:t>
            </a:fld>
            <a:endParaRPr lang="en-US"/>
          </a:p>
        </p:txBody>
      </p:sp>
    </p:spTree>
    <p:extLst>
      <p:ext uri="{BB962C8B-B14F-4D97-AF65-F5344CB8AC3E}">
        <p14:creationId xmlns:p14="http://schemas.microsoft.com/office/powerpoint/2010/main" val="8213551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48B9CC-1317-584A-9837-71F74B280377}" type="slidenum">
              <a:rPr lang="en-US" smtClean="0"/>
              <a:t>4</a:t>
            </a:fld>
            <a:endParaRPr lang="en-US"/>
          </a:p>
        </p:txBody>
      </p:sp>
    </p:spTree>
    <p:extLst>
      <p:ext uri="{BB962C8B-B14F-4D97-AF65-F5344CB8AC3E}">
        <p14:creationId xmlns:p14="http://schemas.microsoft.com/office/powerpoint/2010/main" val="25542640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10</a:t>
            </a:fld>
            <a:endParaRPr lang="en-US"/>
          </a:p>
        </p:txBody>
      </p:sp>
    </p:spTree>
    <p:extLst>
      <p:ext uri="{BB962C8B-B14F-4D97-AF65-F5344CB8AC3E}">
        <p14:creationId xmlns:p14="http://schemas.microsoft.com/office/powerpoint/2010/main" val="18520283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7448B9CC-1317-584A-9837-71F74B280377}" type="slidenum">
              <a:rPr lang="en-US" smtClean="0"/>
              <a:t>15</a:t>
            </a:fld>
            <a:endParaRPr lang="en-US"/>
          </a:p>
        </p:txBody>
      </p:sp>
    </p:spTree>
    <p:extLst>
      <p:ext uri="{BB962C8B-B14F-4D97-AF65-F5344CB8AC3E}">
        <p14:creationId xmlns:p14="http://schemas.microsoft.com/office/powerpoint/2010/main" val="3715936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Use of test harnesses promotes the secure design principle of  ……………………….(leveraging existing components)</a:t>
            </a:r>
          </a:p>
          <a:p>
            <a:r>
              <a:rPr lang="en-SG" dirty="0"/>
              <a:t>Rationale: Once harness is up, it can be used in many test case scenarios</a:t>
            </a:r>
          </a:p>
        </p:txBody>
      </p:sp>
      <p:sp>
        <p:nvSpPr>
          <p:cNvPr id="4" name="Slide Number Placeholder 3"/>
          <p:cNvSpPr>
            <a:spLocks noGrp="1"/>
          </p:cNvSpPr>
          <p:nvPr>
            <p:ph type="sldNum" sz="quarter" idx="5"/>
          </p:nvPr>
        </p:nvSpPr>
        <p:spPr/>
        <p:txBody>
          <a:bodyPr/>
          <a:lstStyle/>
          <a:p>
            <a:fld id="{7448B9CC-1317-584A-9837-71F74B280377}" type="slidenum">
              <a:rPr lang="en-US" smtClean="0"/>
              <a:t>16</a:t>
            </a:fld>
            <a:endParaRPr lang="en-US"/>
          </a:p>
        </p:txBody>
      </p:sp>
    </p:spTree>
    <p:extLst>
      <p:ext uri="{BB962C8B-B14F-4D97-AF65-F5344CB8AC3E}">
        <p14:creationId xmlns:p14="http://schemas.microsoft.com/office/powerpoint/2010/main" val="3665701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a:t>Click to edit Master title style</a:t>
            </a:r>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r>
              <a:rPr lang="en-US"/>
              <a:t>20~24/4/15</a:t>
            </a:r>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r>
              <a:rPr lang="en-US" dirty="0"/>
              <a:t>School of ICT - ISF - Apr '22 – SSD - Secure Software Design - Part 2</a:t>
            </a:r>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6E2D2B3B-882E-40F3-A32F-6DD51691504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r>
              <a:rPr lang="en-US"/>
              <a:t>20~24/4/15</a:t>
            </a:r>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a:xfrm>
            <a:off x="1600200" y="6248206"/>
            <a:ext cx="4572000" cy="365125"/>
          </a:xfrm>
        </p:spPr>
        <p:txBody>
          <a:bodyPr rtlCol="0"/>
          <a:lstStyle/>
          <a:p>
            <a:r>
              <a:rPr lang="en-US" dirty="0"/>
              <a:t>School of ICT - ISF - Apr '22 – SSD - Secure Software Design - Part 2</a:t>
            </a:r>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a:t>Drag picture to placeholder or click icon to add</a:t>
            </a:r>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US" dirty="0"/>
              <a:t>School of ICT - ISF - Apr '22 – SSD - Secure Software Design - Part 2</a:t>
            </a:r>
          </a:p>
        </p:txBody>
      </p:sp>
      <p:sp>
        <p:nvSpPr>
          <p:cNvPr id="6" name="Slide Number Placeholder 5"/>
          <p:cNvSpPr>
            <a:spLocks noGrp="1"/>
          </p:cNvSpPr>
          <p:nvPr>
            <p:ph type="sldNum" sz="quarter" idx="12"/>
          </p:nvPr>
        </p:nvSpPr>
        <p:spPr/>
        <p:txBody>
          <a:bodyPr/>
          <a:lstStyle/>
          <a:p>
            <a:fld id="{EA66EF6D-3DA9-AB4A-B046-714C943A02DA}"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r>
              <a:rPr lang="en-US"/>
              <a:t>20~24/4/15</a:t>
            </a:r>
          </a:p>
        </p:txBody>
      </p:sp>
      <p:sp>
        <p:nvSpPr>
          <p:cNvPr id="5" name="Footer Placeholder 4"/>
          <p:cNvSpPr>
            <a:spLocks noGrp="1"/>
          </p:cNvSpPr>
          <p:nvPr>
            <p:ph type="ftr" sz="quarter" idx="11"/>
          </p:nvPr>
        </p:nvSpPr>
        <p:spPr>
          <a:xfrm>
            <a:off x="457201" y="6248207"/>
            <a:ext cx="5573483" cy="365125"/>
          </a:xfrm>
        </p:spPr>
        <p:txBody>
          <a:bodyPr/>
          <a:lstStyle/>
          <a:p>
            <a:r>
              <a:rPr lang="en-US" dirty="0"/>
              <a:t>School of ICT - ISF - Apr '22 – SSD - Secure Software Design - Part 2</a:t>
            </a:r>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EA66EF6D-3DA9-AB4A-B046-714C943A02D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US" dirty="0"/>
              <a:t>School of ICT - ISF - Apr '22 – SSD - Secure Software Design - Part 2</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userDrawn="1"/>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r>
              <a:rPr lang="en-US"/>
              <a:t>20~24/4/15</a:t>
            </a:r>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p:txBody>
          <a:bodyPr/>
          <a:lstStyle/>
          <a:p>
            <a:r>
              <a:rPr lang="en-US" dirty="0"/>
              <a:t>School of ICT - ISF - Apr '22 – SSD - Secure Software Design - Part 2</a:t>
            </a: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r>
              <a:rPr lang="en-US"/>
              <a:t>20~24/4/15</a:t>
            </a:r>
          </a:p>
        </p:txBody>
      </p:sp>
      <p:sp>
        <p:nvSpPr>
          <p:cNvPr id="10" name="Slide Number Placeholder 9"/>
          <p:cNvSpPr>
            <a:spLocks noGrp="1"/>
          </p:cNvSpPr>
          <p:nvPr>
            <p:ph type="sldNum" sz="quarter" idx="16"/>
          </p:nvPr>
        </p:nvSpPr>
        <p:spPr/>
        <p:txBody>
          <a:bodyPr rtlCol="0"/>
          <a:lstStyle/>
          <a:p>
            <a:fld id="{EA66EF6D-3DA9-AB4A-B046-714C943A02DA}" type="slidenum">
              <a:rPr lang="en-US" smtClean="0"/>
              <a:t>‹#›</a:t>
            </a:fld>
            <a:endParaRPr lang="en-US"/>
          </a:p>
        </p:txBody>
      </p:sp>
      <p:sp>
        <p:nvSpPr>
          <p:cNvPr id="12" name="Footer Placeholder 11"/>
          <p:cNvSpPr>
            <a:spLocks noGrp="1"/>
          </p:cNvSpPr>
          <p:nvPr>
            <p:ph type="ftr" sz="quarter" idx="17"/>
          </p:nvPr>
        </p:nvSpPr>
        <p:spPr/>
        <p:txBody>
          <a:bodyPr rtlCol="0"/>
          <a:lstStyle/>
          <a:p>
            <a:r>
              <a:rPr lang="en-US" dirty="0"/>
              <a:t>School of ICT - ISF - Apr '22 – SSD - Secure Software Design - Part 2</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r>
              <a:rPr lang="en-US"/>
              <a:t>20~24/4/15</a:t>
            </a:r>
          </a:p>
        </p:txBody>
      </p:sp>
      <p:sp>
        <p:nvSpPr>
          <p:cNvPr id="12" name="Slide Number Placeholder 11"/>
          <p:cNvSpPr>
            <a:spLocks noGrp="1"/>
          </p:cNvSpPr>
          <p:nvPr>
            <p:ph type="sldNum" sz="quarter" idx="16"/>
          </p:nvPr>
        </p:nvSpPr>
        <p:spPr/>
        <p:txBody>
          <a:bodyPr rtlCol="0"/>
          <a:lstStyle/>
          <a:p>
            <a:fld id="{EA66EF6D-3DA9-AB4A-B046-714C943A02DA}" type="slidenum">
              <a:rPr lang="en-US" smtClean="0"/>
              <a:t>‹#›</a:t>
            </a:fld>
            <a:endParaRPr lang="en-US"/>
          </a:p>
        </p:txBody>
      </p:sp>
      <p:sp>
        <p:nvSpPr>
          <p:cNvPr id="14" name="Footer Placeholder 13"/>
          <p:cNvSpPr>
            <a:spLocks noGrp="1"/>
          </p:cNvSpPr>
          <p:nvPr>
            <p:ph type="ftr" sz="quarter" idx="17"/>
          </p:nvPr>
        </p:nvSpPr>
        <p:spPr/>
        <p:txBody>
          <a:bodyPr rtlCol="0"/>
          <a:lstStyle/>
          <a:p>
            <a:r>
              <a:rPr lang="en-US" dirty="0"/>
              <a:t>School of ICT - ISF - Apr '22 – SSD - Secure Software Design - Part 2</a:t>
            </a:r>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r>
              <a:rPr lang="en-US"/>
              <a:t>20~24/4/15</a:t>
            </a:r>
          </a:p>
        </p:txBody>
      </p:sp>
      <p:sp>
        <p:nvSpPr>
          <p:cNvPr id="4" name="Footer Placeholder 3"/>
          <p:cNvSpPr>
            <a:spLocks noGrp="1"/>
          </p:cNvSpPr>
          <p:nvPr>
            <p:ph type="ftr" sz="quarter" idx="11"/>
          </p:nvPr>
        </p:nvSpPr>
        <p:spPr/>
        <p:txBody>
          <a:bodyPr/>
          <a:lstStyle/>
          <a:p>
            <a:r>
              <a:rPr lang="en-US" dirty="0"/>
              <a:t>School of ICT - ISF - Apr '22 – SSD - Secure Software Design - Part 2</a:t>
            </a:r>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20~24/4/15</a:t>
            </a:r>
          </a:p>
        </p:txBody>
      </p:sp>
      <p:sp>
        <p:nvSpPr>
          <p:cNvPr id="3" name="Footer Placeholder 2"/>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EA66EF6D-3DA9-AB4A-B046-714C943A02D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r>
              <a:rPr lang="en-US"/>
              <a:t>20~24/4/15</a:t>
            </a:r>
          </a:p>
        </p:txBody>
      </p:sp>
      <p:sp>
        <p:nvSpPr>
          <p:cNvPr id="6" name="Footer Placeholder 5"/>
          <p:cNvSpPr>
            <a:spLocks noGrp="1"/>
          </p:cNvSpPr>
          <p:nvPr>
            <p:ph type="ftr" sz="quarter" idx="11"/>
          </p:nvPr>
        </p:nvSpPr>
        <p:spPr/>
        <p:txBody>
          <a:bodyPr/>
          <a:lstStyle/>
          <a:p>
            <a:r>
              <a:rPr lang="en-US" dirty="0"/>
              <a:t>School of ICT - ISF - Apr '22 – SSD - Secure Software Design - Part 2</a:t>
            </a:r>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p:nvPr>
        </p:nvSpPr>
        <p:spPr>
          <a:xfrm>
            <a:off x="172454" y="1752600"/>
            <a:ext cx="2037346" cy="4419600"/>
          </a:xfrm>
          <a:solidFill>
            <a:schemeClr val="accent5">
              <a:lumMod val="75000"/>
            </a:schemeClr>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9533" y="273050"/>
            <a:ext cx="8759082"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a:xfrm>
            <a:off x="6096000" y="6248400"/>
            <a:ext cx="2852614" cy="365125"/>
          </a:xfrm>
        </p:spPr>
        <p:txBody>
          <a:bodyPr/>
          <a:lstStyle/>
          <a:p>
            <a:r>
              <a:rPr lang="en-US"/>
              <a:t>20~24/4/15</a:t>
            </a:r>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hasCustomPrompt="1"/>
          </p:nvPr>
        </p:nvSpPr>
        <p:spPr>
          <a:xfrm>
            <a:off x="189533" y="1752600"/>
            <a:ext cx="1600200" cy="4419600"/>
          </a:xfrm>
          <a:solidFill>
            <a:schemeClr val="accent6"/>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normAutofit/>
          </a:bodyPr>
          <a:lstStyle>
            <a:lvl1pPr marL="0" indent="0">
              <a:spcAft>
                <a:spcPts val="1000"/>
              </a:spcAft>
              <a:buNone/>
              <a:defRPr sz="1400" baseline="0"/>
            </a:lvl1pPr>
            <a:lvl2pPr>
              <a:buNone/>
              <a:defRPr sz="1200"/>
            </a:lvl2pPr>
            <a:lvl3pPr>
              <a:buNone/>
              <a:defRPr sz="1000"/>
            </a:lvl3pPr>
            <a:lvl4pPr>
              <a:buNone/>
              <a:defRPr sz="900"/>
            </a:lvl4pPr>
            <a:lvl5pPr>
              <a:buNone/>
              <a:defRPr sz="900"/>
            </a:lvl5pPr>
          </a:lstStyle>
          <a:p>
            <a:pPr lvl="0" eaLnBrk="1" latinLnBrk="0" hangingPunct="1"/>
            <a:r>
              <a:rPr kumimoji="0" lang="en-US"/>
              <a:t>Module Overviews ABC123</a:t>
            </a:r>
            <a:br>
              <a:rPr kumimoji="0" lang="en-US"/>
            </a:br>
            <a:r>
              <a:rPr kumimoji="0" lang="en-US"/>
              <a:t>xyz</a:t>
            </a:r>
          </a:p>
        </p:txBody>
      </p:sp>
      <p:sp>
        <p:nvSpPr>
          <p:cNvPr id="9" name="Content Placeholder 8"/>
          <p:cNvSpPr>
            <a:spLocks noGrp="1"/>
          </p:cNvSpPr>
          <p:nvPr>
            <p:ph sz="quarter" idx="1"/>
          </p:nvPr>
        </p:nvSpPr>
        <p:spPr>
          <a:xfrm>
            <a:off x="1983153" y="1752600"/>
            <a:ext cx="6965461"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Footer Placeholder 5"/>
          <p:cNvSpPr>
            <a:spLocks noGrp="1"/>
          </p:cNvSpPr>
          <p:nvPr>
            <p:ph type="ftr" sz="quarter" idx="11"/>
          </p:nvPr>
        </p:nvSpPr>
        <p:spPr>
          <a:xfrm>
            <a:off x="609600" y="6248206"/>
            <a:ext cx="5421083" cy="365125"/>
          </a:xfrm>
        </p:spPr>
        <p:txBody>
          <a:bodyPr/>
          <a:lstStyle/>
          <a:p>
            <a:r>
              <a:rPr lang="en-US" dirty="0"/>
              <a:t>School of ICT - ISF - Apr '22 – SSD - Secure Software Design - Part 2</a:t>
            </a:r>
          </a:p>
        </p:txBody>
      </p:sp>
    </p:spTree>
    <p:extLst>
      <p:ext uri="{BB962C8B-B14F-4D97-AF65-F5344CB8AC3E}">
        <p14:creationId xmlns:p14="http://schemas.microsoft.com/office/powerpoint/2010/main" val="347011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096000" y="6389520"/>
            <a:ext cx="2667000" cy="365125"/>
          </a:xfrm>
          <a:prstGeom prst="rect">
            <a:avLst/>
          </a:prstGeom>
        </p:spPr>
        <p:txBody>
          <a:bodyPr vert="horz" anchor="ctr" anchorCtr="0"/>
          <a:lstStyle>
            <a:lvl1pPr algn="l" eaLnBrk="1" latinLnBrk="0" hangingPunct="1">
              <a:defRPr kumimoji="0" sz="1400">
                <a:solidFill>
                  <a:schemeClr val="tx2"/>
                </a:solidFill>
              </a:defRPr>
            </a:lvl1pPr>
          </a:lstStyle>
          <a:p>
            <a:r>
              <a:rPr lang="en-US"/>
              <a:t>20~24/4/15</a:t>
            </a:r>
          </a:p>
        </p:txBody>
      </p:sp>
      <p:sp>
        <p:nvSpPr>
          <p:cNvPr id="3" name="Footer Placeholder 2"/>
          <p:cNvSpPr>
            <a:spLocks noGrp="1"/>
          </p:cNvSpPr>
          <p:nvPr>
            <p:ph type="ftr" sz="quarter" idx="3"/>
          </p:nvPr>
        </p:nvSpPr>
        <p:spPr>
          <a:xfrm>
            <a:off x="131976" y="6389326"/>
            <a:ext cx="5898708" cy="365125"/>
          </a:xfrm>
          <a:prstGeom prst="rect">
            <a:avLst/>
          </a:prstGeom>
        </p:spPr>
        <p:txBody>
          <a:bodyPr vert="horz" anchor="ctr"/>
          <a:lstStyle>
            <a:lvl1pPr algn="r" eaLnBrk="1" latinLnBrk="0" hangingPunct="1">
              <a:defRPr kumimoji="0" sz="1400">
                <a:solidFill>
                  <a:schemeClr val="tx2"/>
                </a:solidFill>
              </a:defRPr>
            </a:lvl1pPr>
          </a:lstStyle>
          <a:p>
            <a:r>
              <a:rPr lang="en-US" dirty="0"/>
              <a:t>School of ICT - ISF - Apr '22 – SSD - Secure Software Design - Part 2</a:t>
            </a:r>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EA66EF6D-3DA9-AB4A-B046-714C943A02DA}" type="slidenum">
              <a:rPr lang="en-US" smtClean="0"/>
              <a:t>‹#›</a:t>
            </a:fld>
            <a:endParaRPr lang="en-US"/>
          </a:p>
        </p:txBody>
      </p:sp>
      <p:sp>
        <p:nvSpPr>
          <p:cNvPr id="2" name="MSIPCMContentMarking" descr="{&quot;HashCode&quot;:-1818968269,&quot;Placement&quot;:&quot;Header&quot;}"/>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ts val="0"/>
              </a:spcBef>
              <a:spcAft>
                <a:spcPts val="0"/>
              </a:spcAft>
            </a:pPr>
            <a:r>
              <a:rPr lang="en-US"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4054" r:id="rId1"/>
    <p:sldLayoutId id="2147484055" r:id="rId2"/>
    <p:sldLayoutId id="2147484056" r:id="rId3"/>
    <p:sldLayoutId id="2147484057" r:id="rId4"/>
    <p:sldLayoutId id="2147484058" r:id="rId5"/>
    <p:sldLayoutId id="2147484059" r:id="rId6"/>
    <p:sldLayoutId id="2147484060" r:id="rId7"/>
    <p:sldLayoutId id="2147484061" r:id="rId8"/>
    <p:sldLayoutId id="2147484065" r:id="rId9"/>
    <p:sldLayoutId id="2147484062" r:id="rId10"/>
    <p:sldLayoutId id="2147484063" r:id="rId11"/>
    <p:sldLayoutId id="2147484064" r:id="rId12"/>
  </p:sldLayoutIdLst>
  <p:hf hd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ideo" Target="https://www.youtube.com/embed/kRGPKh3NgHU?feature=oembed" TargetMode="External"/><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oleObject" Target="../embeddings/oleObject1.bin"/><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2.xml"/><Relationship Id="rId1" Type="http://schemas.openxmlformats.org/officeDocument/2006/relationships/video" Target="https://www.youtube.com/embed/0mvCeNsTa1g?feature=oembed"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2.xml"/><Relationship Id="rId1" Type="http://schemas.openxmlformats.org/officeDocument/2006/relationships/video" Target="https://www.youtube.com/embed/07mRDyydCNY?feature=oembed"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www.onelogin.com/learn/what-is-mfa#knowledge" TargetMode="External"/><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s://www.onelogin.com/learn/what-is-mfa#inherence" TargetMode="External"/><Relationship Id="rId4" Type="http://schemas.openxmlformats.org/officeDocument/2006/relationships/hyperlink" Target="https://www.onelogin.com/learn/what-is-mfa#possessi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1371600" y="2743200"/>
            <a:ext cx="7467600" cy="1673225"/>
          </a:xfrm>
        </p:spPr>
        <p:txBody>
          <a:bodyPr>
            <a:normAutofit/>
          </a:bodyPr>
          <a:lstStyle/>
          <a:p>
            <a:r>
              <a:rPr lang="en-US" sz="2300" dirty="0"/>
              <a:t>Diploma in CSF</a:t>
            </a:r>
          </a:p>
          <a:p>
            <a:r>
              <a:rPr lang="en-US" sz="2300" dirty="0"/>
              <a:t>Academic Year (AY) 22/23 – Semester 3 (April `22)</a:t>
            </a:r>
          </a:p>
        </p:txBody>
      </p:sp>
      <p:sp>
        <p:nvSpPr>
          <p:cNvPr id="2" name="Title 1"/>
          <p:cNvSpPr>
            <a:spLocks noGrp="1"/>
          </p:cNvSpPr>
          <p:nvPr>
            <p:ph type="title"/>
          </p:nvPr>
        </p:nvSpPr>
        <p:spPr>
          <a:xfrm>
            <a:off x="1371600" y="1600200"/>
            <a:ext cx="7772400" cy="990600"/>
          </a:xfrm>
        </p:spPr>
        <p:txBody>
          <a:bodyPr>
            <a:noAutofit/>
          </a:bodyPr>
          <a:lstStyle/>
          <a:p>
            <a:r>
              <a:rPr lang="en-US" sz="3100" dirty="0"/>
              <a:t>SECURE SOFTWARE DEVELOPMENT  (SSD)</a:t>
            </a:r>
          </a:p>
        </p:txBody>
      </p:sp>
      <p:pic>
        <p:nvPicPr>
          <p:cNvPr id="5" name="Picture 4"/>
          <p:cNvPicPr>
            <a:picLocks noChangeAspect="1"/>
          </p:cNvPicPr>
          <p:nvPr/>
        </p:nvPicPr>
        <p:blipFill>
          <a:blip r:embed="rId3"/>
          <a:stretch>
            <a:fillRect/>
          </a:stretch>
        </p:blipFill>
        <p:spPr>
          <a:xfrm>
            <a:off x="4420312" y="206017"/>
            <a:ext cx="4368800" cy="990600"/>
          </a:xfrm>
          <a:prstGeom prst="rect">
            <a:avLst/>
          </a:prstGeom>
        </p:spPr>
      </p:pic>
      <p:sp>
        <p:nvSpPr>
          <p:cNvPr id="8" name="Rectangle 7"/>
          <p:cNvSpPr/>
          <p:nvPr/>
        </p:nvSpPr>
        <p:spPr>
          <a:xfrm>
            <a:off x="1371600" y="3984983"/>
            <a:ext cx="7772400" cy="990600"/>
          </a:xfrm>
          <a:prstGeom prst="rect">
            <a:avLst/>
          </a:prstGeom>
          <a:solidFill>
            <a:schemeClr val="accent5">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7"/>
          <p:cNvSpPr txBox="1">
            <a:spLocks/>
          </p:cNvSpPr>
          <p:nvPr/>
        </p:nvSpPr>
        <p:spPr>
          <a:xfrm>
            <a:off x="1371600" y="3984982"/>
            <a:ext cx="7467600" cy="990601"/>
          </a:xfrm>
          <a:prstGeom prst="rect">
            <a:avLst/>
          </a:prstGeom>
        </p:spPr>
        <p:txBody>
          <a:bodyPr vert="horz" anchor="ctr">
            <a:normAutofit/>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dirty="0"/>
              <a:t>Week 6</a:t>
            </a:r>
          </a:p>
        </p:txBody>
      </p:sp>
      <p:sp>
        <p:nvSpPr>
          <p:cNvPr id="10" name="Rectangle 9"/>
          <p:cNvSpPr/>
          <p:nvPr/>
        </p:nvSpPr>
        <p:spPr>
          <a:xfrm>
            <a:off x="1371600" y="5127984"/>
            <a:ext cx="7772400" cy="990600"/>
          </a:xfrm>
          <a:prstGeom prst="rect">
            <a:avLst/>
          </a:prstGeom>
          <a:solidFill>
            <a:schemeClr val="accent5">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sp>
        <p:nvSpPr>
          <p:cNvPr id="11" name="Title 7"/>
          <p:cNvSpPr txBox="1">
            <a:spLocks/>
          </p:cNvSpPr>
          <p:nvPr/>
        </p:nvSpPr>
        <p:spPr>
          <a:xfrm>
            <a:off x="1371600" y="5127983"/>
            <a:ext cx="7467600" cy="990601"/>
          </a:xfrm>
          <a:prstGeom prst="rect">
            <a:avLst/>
          </a:prstGeom>
        </p:spPr>
        <p:txBody>
          <a:bodyPr vert="horz" anchor="ctr">
            <a:noAutofit/>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sz="2800" dirty="0"/>
              <a:t>Secure software Design – Part 2</a:t>
            </a:r>
          </a:p>
        </p:txBody>
      </p:sp>
      <p:pic>
        <p:nvPicPr>
          <p:cNvPr id="3" name="Picture 2" descr="ICT-logo-Color.jpg"/>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329950" y="206017"/>
            <a:ext cx="1905000" cy="977900"/>
          </a:xfrm>
          <a:prstGeom prst="rect">
            <a:avLst/>
          </a:prstGeom>
        </p:spPr>
      </p:pic>
      <p:sp>
        <p:nvSpPr>
          <p:cNvPr id="13" name="TextBox 12"/>
          <p:cNvSpPr txBox="1"/>
          <p:nvPr/>
        </p:nvSpPr>
        <p:spPr>
          <a:xfrm>
            <a:off x="6316002" y="6484078"/>
            <a:ext cx="2827998" cy="369332"/>
          </a:xfrm>
          <a:prstGeom prst="rect">
            <a:avLst/>
          </a:prstGeom>
          <a:noFill/>
        </p:spPr>
        <p:txBody>
          <a:bodyPr wrap="square" rtlCol="0">
            <a:spAutoFit/>
          </a:bodyPr>
          <a:lstStyle/>
          <a:p>
            <a:r>
              <a:rPr lang="en-US" dirty="0"/>
              <a:t>Last Updated: 21/05/2022</a:t>
            </a:r>
          </a:p>
        </p:txBody>
      </p:sp>
      <p:sp>
        <p:nvSpPr>
          <p:cNvPr id="12" name="Slide Number Placeholder 11"/>
          <p:cNvSpPr>
            <a:spLocks noGrp="1"/>
          </p:cNvSpPr>
          <p:nvPr>
            <p:ph type="sldNum" sz="quarter" idx="11"/>
          </p:nvPr>
        </p:nvSpPr>
        <p:spPr/>
        <p:txBody>
          <a:bodyPr/>
          <a:lstStyle/>
          <a:p>
            <a:fld id="{EA66EF6D-3DA9-AB4A-B046-714C943A02DA}" type="slidenum">
              <a:rPr lang="en-US" smtClean="0"/>
              <a:t>1</a:t>
            </a:fld>
            <a:endParaRPr lang="en-US"/>
          </a:p>
        </p:txBody>
      </p:sp>
    </p:spTree>
    <p:extLst>
      <p:ext uri="{BB962C8B-B14F-4D97-AF65-F5344CB8AC3E}">
        <p14:creationId xmlns:p14="http://schemas.microsoft.com/office/powerpoint/2010/main" val="2851080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Danger of Single Sign On (SSO)</a:t>
            </a:r>
          </a:p>
        </p:txBody>
      </p:sp>
      <p:sp>
        <p:nvSpPr>
          <p:cNvPr id="3" name="Footer Placeholder 2"/>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10</a:t>
            </a:fld>
            <a:endParaRPr lang="en-US"/>
          </a:p>
        </p:txBody>
      </p:sp>
      <p:sp>
        <p:nvSpPr>
          <p:cNvPr id="5" name="Content Placeholder 4"/>
          <p:cNvSpPr>
            <a:spLocks noGrp="1"/>
          </p:cNvSpPr>
          <p:nvPr>
            <p:ph sz="quarter" idx="1"/>
          </p:nvPr>
        </p:nvSpPr>
        <p:spPr>
          <a:xfrm>
            <a:off x="612648" y="1600199"/>
            <a:ext cx="8153400" cy="831916"/>
          </a:xfrm>
        </p:spPr>
        <p:txBody>
          <a:bodyPr>
            <a:normAutofit fontScale="70000" lnSpcReduction="20000"/>
          </a:bodyPr>
          <a:lstStyle/>
          <a:p>
            <a:r>
              <a:rPr lang="en-US" dirty="0"/>
              <a:t>Improper design of SSO can result in security breaches that have colossal consequences. A breach at any point in the application flow can lead to total compromise</a:t>
            </a:r>
          </a:p>
        </p:txBody>
      </p:sp>
      <p:pic>
        <p:nvPicPr>
          <p:cNvPr id="6" name="Online Media 5" title="What is Single Sign-on (SSO) System? How it Works?">
            <a:hlinkClick r:id="" action="ppaction://media"/>
            <a:extLst>
              <a:ext uri="{FF2B5EF4-FFF2-40B4-BE49-F238E27FC236}">
                <a16:creationId xmlns:a16="http://schemas.microsoft.com/office/drawing/2014/main" id="{C23D8564-B8AC-4E0D-A0A7-B47E20E93737}"/>
              </a:ext>
            </a:extLst>
          </p:cNvPr>
          <p:cNvPicPr>
            <a:picLocks noRot="1" noChangeAspect="1"/>
          </p:cNvPicPr>
          <p:nvPr>
            <a:videoFile r:link="rId1"/>
          </p:nvPr>
        </p:nvPicPr>
        <p:blipFill>
          <a:blip r:embed="rId4"/>
          <a:stretch>
            <a:fillRect/>
          </a:stretch>
        </p:blipFill>
        <p:spPr>
          <a:xfrm>
            <a:off x="1326708" y="2346096"/>
            <a:ext cx="6659079" cy="3745732"/>
          </a:xfrm>
          <a:prstGeom prst="rect">
            <a:avLst/>
          </a:prstGeom>
        </p:spPr>
      </p:pic>
      <p:sp>
        <p:nvSpPr>
          <p:cNvPr id="7" name="Rectangle 6">
            <a:extLst>
              <a:ext uri="{FF2B5EF4-FFF2-40B4-BE49-F238E27FC236}">
                <a16:creationId xmlns:a16="http://schemas.microsoft.com/office/drawing/2014/main" id="{3D08591E-4EBA-41F2-A453-0DDB4A752FB1}"/>
              </a:ext>
            </a:extLst>
          </p:cNvPr>
          <p:cNvSpPr/>
          <p:nvPr/>
        </p:nvSpPr>
        <p:spPr>
          <a:xfrm>
            <a:off x="3913408" y="6109772"/>
            <a:ext cx="4572000" cy="261610"/>
          </a:xfrm>
          <a:prstGeom prst="rect">
            <a:avLst/>
          </a:prstGeom>
        </p:spPr>
        <p:txBody>
          <a:bodyPr>
            <a:spAutoFit/>
          </a:bodyPr>
          <a:lstStyle/>
          <a:p>
            <a:r>
              <a:rPr lang="en-SG" sz="1100" dirty="0"/>
              <a:t>Copyright @ https://www.youtube.com/watch?v=kRGPKh3NgHU</a:t>
            </a:r>
          </a:p>
        </p:txBody>
      </p:sp>
    </p:spTree>
    <p:extLst>
      <p:ext uri="{BB962C8B-B14F-4D97-AF65-F5344CB8AC3E}">
        <p14:creationId xmlns:p14="http://schemas.microsoft.com/office/powerpoint/2010/main" val="4145565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Federation</a:t>
            </a:r>
          </a:p>
        </p:txBody>
      </p:sp>
      <p:sp>
        <p:nvSpPr>
          <p:cNvPr id="3" name="Footer Placeholder 2"/>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11</a:t>
            </a:fld>
            <a:endParaRPr lang="en-US"/>
          </a:p>
        </p:txBody>
      </p:sp>
      <p:sp>
        <p:nvSpPr>
          <p:cNvPr id="5" name="Content Placeholder 4"/>
          <p:cNvSpPr>
            <a:spLocks noGrp="1"/>
          </p:cNvSpPr>
          <p:nvPr>
            <p:ph sz="quarter" idx="1"/>
          </p:nvPr>
        </p:nvSpPr>
        <p:spPr/>
        <p:txBody>
          <a:bodyPr/>
          <a:lstStyle/>
          <a:p>
            <a:r>
              <a:rPr lang="en-US" dirty="0"/>
              <a:t>Federation extends SSO across enterprises.</a:t>
            </a:r>
          </a:p>
          <a:p>
            <a:r>
              <a:rPr lang="en-US" dirty="0"/>
              <a:t>In a federated system, an individual can log into one site and access services at another affiliated site without having to log in each time or re-establish an identity.</a:t>
            </a:r>
          </a:p>
          <a:p>
            <a:endParaRPr lang="en-US" dirty="0"/>
          </a:p>
        </p:txBody>
      </p:sp>
    </p:spTree>
    <p:extLst>
      <p:ext uri="{BB962C8B-B14F-4D97-AF65-F5344CB8AC3E}">
        <p14:creationId xmlns:p14="http://schemas.microsoft.com/office/powerpoint/2010/main" val="1208985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5C69AFF-32D9-4731-92EE-2A8F56D2DA37}"/>
              </a:ext>
            </a:extLst>
          </p:cNvPr>
          <p:cNvSpPr>
            <a:spLocks noGrp="1"/>
          </p:cNvSpPr>
          <p:nvPr>
            <p:ph type="title"/>
          </p:nvPr>
        </p:nvSpPr>
        <p:spPr/>
        <p:txBody>
          <a:bodyPr/>
          <a:lstStyle/>
          <a:p>
            <a:r>
              <a:rPr lang="en-SG" dirty="0"/>
              <a:t>Activity 1: SSO or Federation?</a:t>
            </a:r>
          </a:p>
        </p:txBody>
      </p:sp>
      <p:sp>
        <p:nvSpPr>
          <p:cNvPr id="7" name="Content Placeholder 6">
            <a:extLst>
              <a:ext uri="{FF2B5EF4-FFF2-40B4-BE49-F238E27FC236}">
                <a16:creationId xmlns:a16="http://schemas.microsoft.com/office/drawing/2014/main" id="{DB0D1677-98EC-4E81-A8D5-4C3458FF176D}"/>
              </a:ext>
            </a:extLst>
          </p:cNvPr>
          <p:cNvSpPr>
            <a:spLocks noGrp="1"/>
          </p:cNvSpPr>
          <p:nvPr>
            <p:ph sz="quarter" idx="1"/>
          </p:nvPr>
        </p:nvSpPr>
        <p:spPr>
          <a:xfrm>
            <a:off x="609600" y="1589567"/>
            <a:ext cx="3886200" cy="2883959"/>
          </a:xfrm>
          <a:ln>
            <a:solidFill>
              <a:schemeClr val="accent1"/>
            </a:solidFill>
          </a:ln>
        </p:spPr>
        <p:txBody>
          <a:bodyPr>
            <a:normAutofit fontScale="77500" lnSpcReduction="20000"/>
          </a:bodyPr>
          <a:lstStyle/>
          <a:p>
            <a:pPr marL="0" indent="0">
              <a:buNone/>
            </a:pPr>
            <a:r>
              <a:rPr lang="en-SG" b="0" i="1" u="sng" dirty="0">
                <a:solidFill>
                  <a:srgbClr val="333333"/>
                </a:solidFill>
                <a:effectLst/>
                <a:latin typeface="BentonSansRegular"/>
              </a:rPr>
              <a:t>Statement 1</a:t>
            </a:r>
          </a:p>
          <a:p>
            <a:pPr marL="0" indent="0">
              <a:buNone/>
            </a:pPr>
            <a:r>
              <a:rPr lang="en-SG" b="0" i="1" dirty="0">
                <a:solidFill>
                  <a:srgbClr val="333333"/>
                </a:solidFill>
                <a:effectLst/>
                <a:latin typeface="BentonSansRegular"/>
              </a:rPr>
              <a:t>Ability to authenticate (prove identity) once, and then be able to access different authorized resources without needing to authenticate again</a:t>
            </a:r>
            <a:endParaRPr lang="en-SG" dirty="0"/>
          </a:p>
        </p:txBody>
      </p:sp>
      <p:sp>
        <p:nvSpPr>
          <p:cNvPr id="8" name="Content Placeholder 7">
            <a:extLst>
              <a:ext uri="{FF2B5EF4-FFF2-40B4-BE49-F238E27FC236}">
                <a16:creationId xmlns:a16="http://schemas.microsoft.com/office/drawing/2014/main" id="{2D2ED64D-5B3D-4896-866C-2D5BD87B1694}"/>
              </a:ext>
            </a:extLst>
          </p:cNvPr>
          <p:cNvSpPr>
            <a:spLocks noGrp="1"/>
          </p:cNvSpPr>
          <p:nvPr>
            <p:ph sz="quarter" idx="2"/>
          </p:nvPr>
        </p:nvSpPr>
        <p:spPr>
          <a:xfrm>
            <a:off x="4844901" y="1589567"/>
            <a:ext cx="3886200" cy="2883959"/>
          </a:xfrm>
          <a:ln>
            <a:solidFill>
              <a:schemeClr val="accent1"/>
            </a:solidFill>
          </a:ln>
        </p:spPr>
        <p:txBody>
          <a:bodyPr>
            <a:normAutofit fontScale="77500" lnSpcReduction="20000"/>
          </a:bodyPr>
          <a:lstStyle/>
          <a:p>
            <a:pPr marL="0" indent="0">
              <a:buNone/>
            </a:pPr>
            <a:r>
              <a:rPr lang="en-SG" b="0" i="1" u="sng" dirty="0">
                <a:solidFill>
                  <a:srgbClr val="333333"/>
                </a:solidFill>
                <a:effectLst/>
                <a:latin typeface="BentonSansRegular"/>
              </a:rPr>
              <a:t>Statement 2</a:t>
            </a:r>
          </a:p>
          <a:p>
            <a:pPr marL="0" indent="0">
              <a:buNone/>
            </a:pPr>
            <a:r>
              <a:rPr lang="en-SG" b="0" i="1" dirty="0">
                <a:solidFill>
                  <a:srgbClr val="333333"/>
                </a:solidFill>
                <a:effectLst/>
                <a:latin typeface="BentonSansRegular"/>
              </a:rPr>
              <a:t>Trusted mechanism of verifying and transferring identity between service provider (which serves resource you are trying to access) and identity provider (which verified and asserted your identity)</a:t>
            </a:r>
            <a:endParaRPr lang="en-SG" dirty="0"/>
          </a:p>
        </p:txBody>
      </p:sp>
      <p:sp>
        <p:nvSpPr>
          <p:cNvPr id="4" name="Slide Number Placeholder 3">
            <a:extLst>
              <a:ext uri="{FF2B5EF4-FFF2-40B4-BE49-F238E27FC236}">
                <a16:creationId xmlns:a16="http://schemas.microsoft.com/office/drawing/2014/main" id="{18396081-18A8-4429-872D-D975F3E137EB}"/>
              </a:ext>
            </a:extLst>
          </p:cNvPr>
          <p:cNvSpPr>
            <a:spLocks noGrp="1"/>
          </p:cNvSpPr>
          <p:nvPr>
            <p:ph type="sldNum" sz="quarter" idx="16"/>
          </p:nvPr>
        </p:nvSpPr>
        <p:spPr/>
        <p:txBody>
          <a:bodyPr>
            <a:normAutofit fontScale="85000" lnSpcReduction="20000"/>
          </a:bodyPr>
          <a:lstStyle/>
          <a:p>
            <a:fld id="{EA66EF6D-3DA9-AB4A-B046-714C943A02DA}" type="slidenum">
              <a:rPr lang="en-US" smtClean="0"/>
              <a:t>12</a:t>
            </a:fld>
            <a:endParaRPr lang="en-US"/>
          </a:p>
        </p:txBody>
      </p:sp>
      <p:sp>
        <p:nvSpPr>
          <p:cNvPr id="3" name="Footer Placeholder 2">
            <a:extLst>
              <a:ext uri="{FF2B5EF4-FFF2-40B4-BE49-F238E27FC236}">
                <a16:creationId xmlns:a16="http://schemas.microsoft.com/office/drawing/2014/main" id="{7E3BE479-5E3F-462E-BE33-09421D695301}"/>
              </a:ext>
            </a:extLst>
          </p:cNvPr>
          <p:cNvSpPr>
            <a:spLocks noGrp="1"/>
          </p:cNvSpPr>
          <p:nvPr>
            <p:ph type="ftr" sz="quarter" idx="17"/>
          </p:nvPr>
        </p:nvSpPr>
        <p:spPr/>
        <p:txBody>
          <a:bodyPr/>
          <a:lstStyle/>
          <a:p>
            <a:r>
              <a:rPr lang="en-US" dirty="0"/>
              <a:t>School of ICT - ISF - Apr '22 – SSD - Secure Software Design - Part 2</a:t>
            </a:r>
          </a:p>
        </p:txBody>
      </p:sp>
      <p:sp>
        <p:nvSpPr>
          <p:cNvPr id="9" name="TextBox 8">
            <a:extLst>
              <a:ext uri="{FF2B5EF4-FFF2-40B4-BE49-F238E27FC236}">
                <a16:creationId xmlns:a16="http://schemas.microsoft.com/office/drawing/2014/main" id="{5F3108C6-98DA-4B8E-A97F-7C561B69AA53}"/>
              </a:ext>
            </a:extLst>
          </p:cNvPr>
          <p:cNvSpPr txBox="1"/>
          <p:nvPr/>
        </p:nvSpPr>
        <p:spPr>
          <a:xfrm>
            <a:off x="1505243" y="4766603"/>
            <a:ext cx="6320961" cy="1200329"/>
          </a:xfrm>
          <a:prstGeom prst="rect">
            <a:avLst/>
          </a:prstGeom>
          <a:solidFill>
            <a:srgbClr val="FFC000"/>
          </a:solidFill>
        </p:spPr>
        <p:txBody>
          <a:bodyPr wrap="none" rtlCol="0">
            <a:spAutoFit/>
          </a:bodyPr>
          <a:lstStyle/>
          <a:p>
            <a:r>
              <a:rPr lang="en-SG" dirty="0"/>
              <a:t>Identify the authentication type for the statements provided above.</a:t>
            </a:r>
          </a:p>
          <a:p>
            <a:pPr algn="ctr"/>
            <a:r>
              <a:rPr lang="en-SG" dirty="0"/>
              <a:t>Statement 1: _____SSO_______</a:t>
            </a:r>
          </a:p>
          <a:p>
            <a:pPr algn="ctr"/>
            <a:r>
              <a:rPr lang="en-SG" dirty="0"/>
              <a:t>Statement 2: </a:t>
            </a:r>
            <a:r>
              <a:rPr lang="en-SG"/>
              <a:t>_____Federation_______</a:t>
            </a:r>
            <a:endParaRPr lang="en-SG" dirty="0"/>
          </a:p>
          <a:p>
            <a:endParaRPr lang="en-SG" dirty="0"/>
          </a:p>
        </p:txBody>
      </p:sp>
    </p:spTree>
    <p:extLst>
      <p:ext uri="{BB962C8B-B14F-4D97-AF65-F5344CB8AC3E}">
        <p14:creationId xmlns:p14="http://schemas.microsoft.com/office/powerpoint/2010/main" val="2802605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Key Secure Design Principles</a:t>
            </a:r>
          </a:p>
        </p:txBody>
      </p:sp>
      <p:sp>
        <p:nvSpPr>
          <p:cNvPr id="4" name="Slide Number Placeholder 3"/>
          <p:cNvSpPr>
            <a:spLocks noGrp="1"/>
          </p:cNvSpPr>
          <p:nvPr>
            <p:ph type="sldNum" sz="quarter" idx="11"/>
          </p:nvPr>
        </p:nvSpPr>
        <p:spPr/>
        <p:txBody>
          <a:bodyPr>
            <a:normAutofit/>
          </a:bodyPr>
          <a:lstStyle/>
          <a:p>
            <a:fld id="{AF3D3EA0-AD48-4031-8C6C-F39800F9C90E}" type="slidenum">
              <a:rPr lang="en-US" smtClean="0"/>
              <a:t>13</a:t>
            </a:fld>
            <a:endParaRPr lang="en-US" dirty="0"/>
          </a:p>
        </p:txBody>
      </p:sp>
      <p:sp>
        <p:nvSpPr>
          <p:cNvPr id="3" name="Footer Placeholder 2"/>
          <p:cNvSpPr>
            <a:spLocks noGrp="1"/>
          </p:cNvSpPr>
          <p:nvPr>
            <p:ph type="ftr" sz="quarter" idx="12"/>
          </p:nvPr>
        </p:nvSpPr>
        <p:spPr/>
        <p:txBody>
          <a:bodyPr/>
          <a:lstStyle/>
          <a:p>
            <a:r>
              <a:rPr lang="en-US" dirty="0"/>
              <a:t>School of ICT - ISF - Apr '22 – SSD - Secure Software Design - Part 2</a:t>
            </a:r>
          </a:p>
        </p:txBody>
      </p:sp>
      <p:sp>
        <p:nvSpPr>
          <p:cNvPr id="8" name="Text Placeholder 6"/>
          <p:cNvSpPr txBox="1">
            <a:spLocks/>
          </p:cNvSpPr>
          <p:nvPr/>
        </p:nvSpPr>
        <p:spPr>
          <a:xfrm>
            <a:off x="5823295" y="5210129"/>
            <a:ext cx="2792474" cy="1014662"/>
          </a:xfrm>
          <a:prstGeom prst="rect">
            <a:avLst/>
          </a:prstGeom>
        </p:spPr>
        <p:txBody>
          <a:bodyPr vert="horz" anchor="t">
            <a:normAutofit fontScale="77500" lnSpcReduction="20000"/>
          </a:bodyPr>
          <a:lstStyle>
            <a:lvl1pPr marL="0" indent="0" algn="l" rtl="0" eaLnBrk="1" latinLnBrk="0" hangingPunct="1">
              <a:spcBef>
                <a:spcPts val="700"/>
              </a:spcBef>
              <a:buClr>
                <a:schemeClr val="accent2"/>
              </a:buClr>
              <a:buSzPct val="60000"/>
              <a:buFont typeface="Wingdings"/>
              <a:buNone/>
              <a:defRPr kumimoji="0" sz="2800" kern="1200">
                <a:solidFill>
                  <a:schemeClr val="tx2"/>
                </a:solidFill>
                <a:latin typeface="+mn-lt"/>
                <a:ea typeface="+mn-ea"/>
                <a:cs typeface="+mn-cs"/>
              </a:defRPr>
            </a:lvl1pPr>
            <a:lvl2pPr marL="640080" indent="-274320" algn="l" rtl="0" eaLnBrk="1" latinLnBrk="0" hangingPunct="1">
              <a:spcBef>
                <a:spcPts val="550"/>
              </a:spcBef>
              <a:buClr>
                <a:schemeClr val="accent1"/>
              </a:buClr>
              <a:buSzPct val="70000"/>
              <a:buFont typeface="Wingdings 2"/>
              <a:buNone/>
              <a:defRPr kumimoji="0" sz="1800" kern="1200">
                <a:solidFill>
                  <a:schemeClr val="tx1">
                    <a:tint val="75000"/>
                  </a:schemeClr>
                </a:solidFill>
                <a:latin typeface="+mn-lt"/>
                <a:ea typeface="+mn-ea"/>
                <a:cs typeface="+mn-cs"/>
              </a:defRPr>
            </a:lvl2pPr>
            <a:lvl3pPr marL="914400" indent="-228600" algn="l" rtl="0" eaLnBrk="1" latinLnBrk="0" hangingPunct="1">
              <a:spcBef>
                <a:spcPts val="500"/>
              </a:spcBef>
              <a:buClr>
                <a:schemeClr val="accent2"/>
              </a:buClr>
              <a:buSzPct val="75000"/>
              <a:buFont typeface="Wingdings"/>
              <a:buNone/>
              <a:defRPr kumimoji="0" sz="1600" kern="1200">
                <a:solidFill>
                  <a:schemeClr val="tx1">
                    <a:tint val="75000"/>
                  </a:schemeClr>
                </a:solidFill>
                <a:latin typeface="+mn-lt"/>
                <a:ea typeface="+mn-ea"/>
                <a:cs typeface="+mn-cs"/>
              </a:defRPr>
            </a:lvl3pPr>
            <a:lvl4pPr marL="1371600" indent="-228600" algn="l" rtl="0" eaLnBrk="1" latinLnBrk="0" hangingPunct="1">
              <a:spcBef>
                <a:spcPts val="400"/>
              </a:spcBef>
              <a:buClr>
                <a:schemeClr val="accent3"/>
              </a:buClr>
              <a:buSzPct val="75000"/>
              <a:buFont typeface="Wingdings"/>
              <a:buNone/>
              <a:defRPr kumimoji="0" sz="1400" kern="1200">
                <a:solidFill>
                  <a:schemeClr val="tx1">
                    <a:tint val="75000"/>
                  </a:schemeClr>
                </a:solidFill>
                <a:latin typeface="+mn-lt"/>
                <a:ea typeface="+mn-ea"/>
                <a:cs typeface="+mn-cs"/>
              </a:defRPr>
            </a:lvl4pPr>
            <a:lvl5pPr marL="1828800" indent="-228600" algn="l" rtl="0" eaLnBrk="1" latinLnBrk="0" hangingPunct="1">
              <a:spcBef>
                <a:spcPts val="400"/>
              </a:spcBef>
              <a:buClr>
                <a:schemeClr val="accent4"/>
              </a:buClr>
              <a:buSzPct val="65000"/>
              <a:buFont typeface="Wingdings"/>
              <a:buNone/>
              <a:defRPr kumimoji="0" sz="1400" kern="1200">
                <a:solidFill>
                  <a:schemeClr val="tx1">
                    <a:tint val="75000"/>
                  </a:schemeClr>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a:t>Source: Official (ISC)</a:t>
            </a:r>
            <a:r>
              <a:rPr lang="en-US" baseline="30000"/>
              <a:t>2 </a:t>
            </a:r>
            <a:r>
              <a:rPr lang="en-US"/>
              <a:t>CSSLP CBK – 2</a:t>
            </a:r>
            <a:r>
              <a:rPr lang="en-US" baseline="30000"/>
              <a:t>nd</a:t>
            </a:r>
            <a:r>
              <a:rPr lang="en-US"/>
              <a:t> Edition - Mano Paul</a:t>
            </a:r>
            <a:endParaRPr lang="en-US" dirty="0"/>
          </a:p>
        </p:txBody>
      </p:sp>
      <p:sp>
        <p:nvSpPr>
          <p:cNvPr id="9" name="Content Placeholder 6"/>
          <p:cNvSpPr txBox="1">
            <a:spLocks/>
          </p:cNvSpPr>
          <p:nvPr/>
        </p:nvSpPr>
        <p:spPr>
          <a:xfrm>
            <a:off x="1371600" y="2743200"/>
            <a:ext cx="6060868" cy="3485147"/>
          </a:xfrm>
          <a:prstGeom prst="rect">
            <a:avLst/>
          </a:prstGeom>
        </p:spPr>
        <p:txBody>
          <a:bodyPr vert="horz" anchor="t">
            <a:normAutofit fontScale="70000" lnSpcReduction="20000"/>
          </a:bodyPr>
          <a:lstStyle>
            <a:lvl1pPr marL="0" indent="0" algn="l" rtl="0" eaLnBrk="1" latinLnBrk="0" hangingPunct="1">
              <a:spcBef>
                <a:spcPts val="700"/>
              </a:spcBef>
              <a:buClr>
                <a:schemeClr val="accent2"/>
              </a:buClr>
              <a:buSzPct val="60000"/>
              <a:buFont typeface="Wingdings"/>
              <a:buNone/>
              <a:defRPr kumimoji="0" sz="2800" kern="1200">
                <a:solidFill>
                  <a:schemeClr val="tx2"/>
                </a:solidFill>
                <a:latin typeface="+mn-lt"/>
                <a:ea typeface="+mn-ea"/>
                <a:cs typeface="+mn-cs"/>
              </a:defRPr>
            </a:lvl1pPr>
            <a:lvl2pPr marL="640080" indent="-274320" algn="l" rtl="0" eaLnBrk="1" latinLnBrk="0" hangingPunct="1">
              <a:spcBef>
                <a:spcPts val="550"/>
              </a:spcBef>
              <a:buClr>
                <a:schemeClr val="accent1"/>
              </a:buClr>
              <a:buSzPct val="70000"/>
              <a:buFont typeface="Wingdings 2"/>
              <a:buNone/>
              <a:defRPr kumimoji="0" sz="1800" kern="1200">
                <a:solidFill>
                  <a:schemeClr val="tx1">
                    <a:tint val="75000"/>
                  </a:schemeClr>
                </a:solidFill>
                <a:latin typeface="+mn-lt"/>
                <a:ea typeface="+mn-ea"/>
                <a:cs typeface="+mn-cs"/>
              </a:defRPr>
            </a:lvl2pPr>
            <a:lvl3pPr marL="914400" indent="-228600" algn="l" rtl="0" eaLnBrk="1" latinLnBrk="0" hangingPunct="1">
              <a:spcBef>
                <a:spcPts val="500"/>
              </a:spcBef>
              <a:buClr>
                <a:schemeClr val="accent2"/>
              </a:buClr>
              <a:buSzPct val="75000"/>
              <a:buFont typeface="Wingdings"/>
              <a:buNone/>
              <a:defRPr kumimoji="0" sz="1600" kern="1200">
                <a:solidFill>
                  <a:schemeClr val="tx1">
                    <a:tint val="75000"/>
                  </a:schemeClr>
                </a:solidFill>
                <a:latin typeface="+mn-lt"/>
                <a:ea typeface="+mn-ea"/>
                <a:cs typeface="+mn-cs"/>
              </a:defRPr>
            </a:lvl3pPr>
            <a:lvl4pPr marL="1371600" indent="-228600" algn="l" rtl="0" eaLnBrk="1" latinLnBrk="0" hangingPunct="1">
              <a:spcBef>
                <a:spcPts val="400"/>
              </a:spcBef>
              <a:buClr>
                <a:schemeClr val="accent3"/>
              </a:buClr>
              <a:buSzPct val="75000"/>
              <a:buFont typeface="Wingdings"/>
              <a:buNone/>
              <a:defRPr kumimoji="0" sz="1400" kern="1200">
                <a:solidFill>
                  <a:schemeClr val="tx1">
                    <a:tint val="75000"/>
                  </a:schemeClr>
                </a:solidFill>
                <a:latin typeface="+mn-lt"/>
                <a:ea typeface="+mn-ea"/>
                <a:cs typeface="+mn-cs"/>
              </a:defRPr>
            </a:lvl4pPr>
            <a:lvl5pPr marL="1828800" indent="-228600" algn="l" rtl="0" eaLnBrk="1" latinLnBrk="0" hangingPunct="1">
              <a:spcBef>
                <a:spcPts val="400"/>
              </a:spcBef>
              <a:buClr>
                <a:schemeClr val="accent4"/>
              </a:buClr>
              <a:buSzPct val="65000"/>
              <a:buFont typeface="Wingdings"/>
              <a:buNone/>
              <a:defRPr kumimoji="0" sz="1400" kern="1200">
                <a:solidFill>
                  <a:schemeClr val="tx1">
                    <a:tint val="75000"/>
                  </a:schemeClr>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dirty="0"/>
              <a:t>Least Privilege</a:t>
            </a:r>
          </a:p>
          <a:p>
            <a:pPr defTabSz="914400"/>
            <a:r>
              <a:rPr lang="en-US" dirty="0"/>
              <a:t>Separation of duties</a:t>
            </a:r>
          </a:p>
          <a:p>
            <a:pPr defTabSz="914400"/>
            <a:r>
              <a:rPr lang="en-US" dirty="0"/>
              <a:t>Defense-in-Depth</a:t>
            </a:r>
          </a:p>
          <a:p>
            <a:pPr defTabSz="914400"/>
            <a:r>
              <a:rPr lang="en-US" dirty="0"/>
              <a:t>Fail Safe</a:t>
            </a:r>
          </a:p>
          <a:p>
            <a:pPr defTabSz="914400"/>
            <a:r>
              <a:rPr lang="en-US" dirty="0"/>
              <a:t>Economy of Mechanism</a:t>
            </a:r>
          </a:p>
          <a:p>
            <a:pPr defTabSz="914400"/>
            <a:r>
              <a:rPr lang="en-US" dirty="0"/>
              <a:t>Complete Mediation</a:t>
            </a:r>
          </a:p>
          <a:p>
            <a:pPr defTabSz="914400"/>
            <a:r>
              <a:rPr lang="en-US" dirty="0"/>
              <a:t>Open Design</a:t>
            </a:r>
          </a:p>
          <a:p>
            <a:pPr defTabSz="914400"/>
            <a:r>
              <a:rPr lang="en-US" dirty="0"/>
              <a:t>Least Common Mechanism</a:t>
            </a:r>
          </a:p>
          <a:p>
            <a:pPr defTabSz="914400"/>
            <a:r>
              <a:rPr lang="en-US" dirty="0"/>
              <a:t>Psychological Acceptability</a:t>
            </a:r>
          </a:p>
          <a:p>
            <a:pPr defTabSz="914400"/>
            <a:r>
              <a:rPr lang="en-US" dirty="0"/>
              <a:t>Leveraging Existing Components</a:t>
            </a:r>
          </a:p>
        </p:txBody>
      </p:sp>
      <p:sp>
        <p:nvSpPr>
          <p:cNvPr id="5" name="TextBox 4">
            <a:extLst>
              <a:ext uri="{FF2B5EF4-FFF2-40B4-BE49-F238E27FC236}">
                <a16:creationId xmlns:a16="http://schemas.microsoft.com/office/drawing/2014/main" id="{44445AFD-530C-4263-965A-595923832A71}"/>
              </a:ext>
            </a:extLst>
          </p:cNvPr>
          <p:cNvSpPr txBox="1"/>
          <p:nvPr/>
        </p:nvSpPr>
        <p:spPr>
          <a:xfrm flipH="1">
            <a:off x="5392132" y="3134156"/>
            <a:ext cx="3431025" cy="369332"/>
          </a:xfrm>
          <a:prstGeom prst="rect">
            <a:avLst/>
          </a:prstGeom>
          <a:solidFill>
            <a:schemeClr val="accent6">
              <a:lumMod val="40000"/>
              <a:lumOff val="60000"/>
            </a:schemeClr>
          </a:solidFill>
          <a:ln>
            <a:solidFill>
              <a:schemeClr val="tx1"/>
            </a:solidFill>
          </a:ln>
        </p:spPr>
        <p:txBody>
          <a:bodyPr wrap="square" rtlCol="0">
            <a:spAutoFit/>
          </a:bodyPr>
          <a:lstStyle/>
          <a:p>
            <a:pPr algn="ctr"/>
            <a:r>
              <a:rPr lang="en-SG" dirty="0"/>
              <a:t>Read Security Design Principles</a:t>
            </a:r>
          </a:p>
        </p:txBody>
      </p:sp>
      <p:graphicFrame>
        <p:nvGraphicFramePr>
          <p:cNvPr id="10" name="Object 9">
            <a:extLst>
              <a:ext uri="{FF2B5EF4-FFF2-40B4-BE49-F238E27FC236}">
                <a16:creationId xmlns:a16="http://schemas.microsoft.com/office/drawing/2014/main" id="{E71AD0A3-E5AF-1109-8333-2A6DFA01BE52}"/>
              </a:ext>
            </a:extLst>
          </p:cNvPr>
          <p:cNvGraphicFramePr>
            <a:graphicFrameLocks noChangeAspect="1"/>
          </p:cNvGraphicFramePr>
          <p:nvPr>
            <p:extLst>
              <p:ext uri="{D42A27DB-BD31-4B8C-83A1-F6EECF244321}">
                <p14:modId xmlns:p14="http://schemas.microsoft.com/office/powerpoint/2010/main" val="3918819755"/>
              </p:ext>
            </p:extLst>
          </p:nvPr>
        </p:nvGraphicFramePr>
        <p:xfrm>
          <a:off x="6607277" y="3621010"/>
          <a:ext cx="1218870" cy="1055931"/>
        </p:xfrm>
        <a:graphic>
          <a:graphicData uri="http://schemas.openxmlformats.org/presentationml/2006/ole">
            <mc:AlternateContent xmlns:mc="http://schemas.openxmlformats.org/markup-compatibility/2006">
              <mc:Choice xmlns:v="urn:schemas-microsoft-com:vml" Requires="v">
                <p:oleObj name="Packager Shell Object" showAsIcon="1" r:id="rId2" imgW="914400" imgH="792417" progId="Package">
                  <p:embed/>
                </p:oleObj>
              </mc:Choice>
              <mc:Fallback>
                <p:oleObj name="Packager Shell Object" showAsIcon="1" r:id="rId2" imgW="914400" imgH="792417" progId="Package">
                  <p:embed/>
                  <p:pic>
                    <p:nvPicPr>
                      <p:cNvPr id="10" name="Object 9">
                        <a:extLst>
                          <a:ext uri="{FF2B5EF4-FFF2-40B4-BE49-F238E27FC236}">
                            <a16:creationId xmlns:a16="http://schemas.microsoft.com/office/drawing/2014/main" id="{E71AD0A3-E5AF-1109-8333-2A6DFA01BE52}"/>
                          </a:ext>
                        </a:extLst>
                      </p:cNvPr>
                      <p:cNvPicPr/>
                      <p:nvPr/>
                    </p:nvPicPr>
                    <p:blipFill>
                      <a:blip r:embed="rId3"/>
                      <a:stretch>
                        <a:fillRect/>
                      </a:stretch>
                    </p:blipFill>
                    <p:spPr>
                      <a:xfrm>
                        <a:off x="6607277" y="3621010"/>
                        <a:ext cx="1218870" cy="1055931"/>
                      </a:xfrm>
                      <a:prstGeom prst="rect">
                        <a:avLst/>
                      </a:prstGeom>
                    </p:spPr>
                  </p:pic>
                </p:oleObj>
              </mc:Fallback>
            </mc:AlternateContent>
          </a:graphicData>
        </a:graphic>
      </p:graphicFrame>
    </p:spTree>
    <p:extLst>
      <p:ext uri="{BB962C8B-B14F-4D97-AF65-F5344CB8AC3E}">
        <p14:creationId xmlns:p14="http://schemas.microsoft.com/office/powerpoint/2010/main" val="147707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Key Secure Design Principles</a:t>
            </a:r>
          </a:p>
        </p:txBody>
      </p:sp>
      <p:sp>
        <p:nvSpPr>
          <p:cNvPr id="3" name="Footer Placeholder 2"/>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14</a:t>
            </a:fld>
            <a:endParaRPr lang="en-US"/>
          </a:p>
        </p:txBody>
      </p:sp>
      <p:graphicFrame>
        <p:nvGraphicFramePr>
          <p:cNvPr id="7" name="Table 6"/>
          <p:cNvGraphicFramePr>
            <a:graphicFrameLocks noGrp="1"/>
          </p:cNvGraphicFramePr>
          <p:nvPr>
            <p:extLst>
              <p:ext uri="{D42A27DB-BD31-4B8C-83A1-F6EECF244321}">
                <p14:modId xmlns:p14="http://schemas.microsoft.com/office/powerpoint/2010/main" val="78356258"/>
              </p:ext>
            </p:extLst>
          </p:nvPr>
        </p:nvGraphicFramePr>
        <p:xfrm>
          <a:off x="426720" y="1897145"/>
          <a:ext cx="8339328" cy="4194682"/>
        </p:xfrm>
        <a:graphic>
          <a:graphicData uri="http://schemas.openxmlformats.org/drawingml/2006/table">
            <a:tbl>
              <a:tblPr firstRow="1" bandRow="1">
                <a:tableStyleId>{5C22544A-7EE6-4342-B048-85BDC9FD1C3A}</a:tableStyleId>
              </a:tblPr>
              <a:tblGrid>
                <a:gridCol w="2767584">
                  <a:extLst>
                    <a:ext uri="{9D8B030D-6E8A-4147-A177-3AD203B41FA5}">
                      <a16:colId xmlns:a16="http://schemas.microsoft.com/office/drawing/2014/main" val="2265033039"/>
                    </a:ext>
                  </a:extLst>
                </a:gridCol>
                <a:gridCol w="5571744">
                  <a:extLst>
                    <a:ext uri="{9D8B030D-6E8A-4147-A177-3AD203B41FA5}">
                      <a16:colId xmlns:a16="http://schemas.microsoft.com/office/drawing/2014/main" val="3745960003"/>
                    </a:ext>
                  </a:extLst>
                </a:gridCol>
              </a:tblGrid>
              <a:tr h="404507">
                <a:tc>
                  <a:txBody>
                    <a:bodyPr/>
                    <a:lstStyle/>
                    <a:p>
                      <a:r>
                        <a:rPr lang="en-US" dirty="0"/>
                        <a:t>Design Principles</a:t>
                      </a:r>
                    </a:p>
                  </a:txBody>
                  <a:tcPr/>
                </a:tc>
                <a:tc>
                  <a:txBody>
                    <a:bodyPr/>
                    <a:lstStyle/>
                    <a:p>
                      <a:r>
                        <a:rPr lang="en-US" dirty="0"/>
                        <a:t>Examples</a:t>
                      </a:r>
                    </a:p>
                  </a:txBody>
                  <a:tcPr/>
                </a:tc>
                <a:extLst>
                  <a:ext uri="{0D108BD9-81ED-4DB2-BD59-A6C34878D82A}">
                    <a16:rowId xmlns:a16="http://schemas.microsoft.com/office/drawing/2014/main" val="2663411753"/>
                  </a:ext>
                </a:extLst>
              </a:tr>
              <a:tr h="99741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Least Privilege</a:t>
                      </a:r>
                    </a:p>
                    <a:p>
                      <a:endParaRPr lang="en-US" dirty="0"/>
                    </a:p>
                  </a:txBody>
                  <a:tcPr/>
                </a:tc>
                <a:tc>
                  <a:txBody>
                    <a:bodyPr/>
                    <a:lstStyle/>
                    <a:p>
                      <a:r>
                        <a:rPr lang="en-US" dirty="0"/>
                        <a:t>Use of</a:t>
                      </a:r>
                      <a:r>
                        <a:rPr lang="en-US" baseline="0" dirty="0"/>
                        <a:t> accounts with non-administrative abilities, </a:t>
                      </a:r>
                      <a:r>
                        <a:rPr lang="en-US" baseline="0" dirty="0" err="1"/>
                        <a:t>eg</a:t>
                      </a:r>
                      <a:r>
                        <a:rPr lang="en-US" baseline="0" dirty="0"/>
                        <a:t>; instead of </a:t>
                      </a:r>
                      <a:r>
                        <a:rPr lang="en-US" baseline="0" dirty="0" err="1"/>
                        <a:t>sysadmin</a:t>
                      </a:r>
                      <a:r>
                        <a:rPr lang="en-US" baseline="0" dirty="0"/>
                        <a:t> account, use </a:t>
                      </a:r>
                      <a:r>
                        <a:rPr lang="en-US" baseline="0" dirty="0" err="1"/>
                        <a:t>datareader</a:t>
                      </a:r>
                      <a:r>
                        <a:rPr lang="en-US" baseline="0" dirty="0"/>
                        <a:t> account to execute database commands.</a:t>
                      </a:r>
                      <a:endParaRPr lang="en-US" dirty="0"/>
                    </a:p>
                  </a:txBody>
                  <a:tcPr/>
                </a:tc>
                <a:extLst>
                  <a:ext uri="{0D108BD9-81ED-4DB2-BD59-A6C34878D82A}">
                    <a16:rowId xmlns:a16="http://schemas.microsoft.com/office/drawing/2014/main" val="834303801"/>
                  </a:ext>
                </a:extLst>
              </a:tr>
              <a:tr h="6981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Separation of duties</a:t>
                      </a:r>
                    </a:p>
                    <a:p>
                      <a:endParaRPr lang="en-US" dirty="0"/>
                    </a:p>
                  </a:txBody>
                  <a:tcPr/>
                </a:tc>
                <a:tc>
                  <a:txBody>
                    <a:bodyPr/>
                    <a:lstStyle/>
                    <a:p>
                      <a:r>
                        <a:rPr lang="en-US" dirty="0"/>
                        <a:t>Programmer should not be allow to review his/her</a:t>
                      </a:r>
                      <a:r>
                        <a:rPr lang="en-US" baseline="0" dirty="0"/>
                        <a:t> own code.</a:t>
                      </a:r>
                      <a:endParaRPr lang="en-US" dirty="0"/>
                    </a:p>
                  </a:txBody>
                  <a:tcPr/>
                </a:tc>
                <a:extLst>
                  <a:ext uri="{0D108BD9-81ED-4DB2-BD59-A6C34878D82A}">
                    <a16:rowId xmlns:a16="http://schemas.microsoft.com/office/drawing/2014/main" val="2549989568"/>
                  </a:ext>
                </a:extLst>
              </a:tr>
              <a:tr h="6981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Defense-in-Depth</a:t>
                      </a:r>
                    </a:p>
                    <a:p>
                      <a:endParaRPr lang="en-US" dirty="0"/>
                    </a:p>
                  </a:txBody>
                  <a:tcPr/>
                </a:tc>
                <a:tc>
                  <a:txBody>
                    <a:bodyPr/>
                    <a:lstStyle/>
                    <a:p>
                      <a:r>
                        <a:rPr lang="en-US" dirty="0"/>
                        <a:t>Disallowing</a:t>
                      </a:r>
                      <a:r>
                        <a:rPr lang="en-US" baseline="0" dirty="0"/>
                        <a:t> active scripting in conjunction with output encoding to defend against XSS attack.</a:t>
                      </a:r>
                      <a:endParaRPr lang="en-US" dirty="0"/>
                    </a:p>
                  </a:txBody>
                  <a:tcPr/>
                </a:tc>
                <a:extLst>
                  <a:ext uri="{0D108BD9-81ED-4DB2-BD59-A6C34878D82A}">
                    <a16:rowId xmlns:a16="http://schemas.microsoft.com/office/drawing/2014/main" val="2191734203"/>
                  </a:ext>
                </a:extLst>
              </a:tr>
              <a:tr h="6981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Fail Safe</a:t>
                      </a:r>
                    </a:p>
                    <a:p>
                      <a:endParaRPr lang="en-US" dirty="0"/>
                    </a:p>
                  </a:txBody>
                  <a:tcPr/>
                </a:tc>
                <a:tc>
                  <a:txBody>
                    <a:bodyPr/>
                    <a:lstStyle/>
                    <a:p>
                      <a:r>
                        <a:rPr lang="en-US" dirty="0"/>
                        <a:t>Account lockout mechanism </a:t>
                      </a:r>
                    </a:p>
                  </a:txBody>
                  <a:tcPr/>
                </a:tc>
                <a:extLst>
                  <a:ext uri="{0D108BD9-81ED-4DB2-BD59-A6C34878D82A}">
                    <a16:rowId xmlns:a16="http://schemas.microsoft.com/office/drawing/2014/main" val="3020909053"/>
                  </a:ext>
                </a:extLst>
              </a:tr>
              <a:tr h="6981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Economy of Mechanism</a:t>
                      </a:r>
                    </a:p>
                    <a:p>
                      <a:endParaRPr lang="en-US" dirty="0"/>
                    </a:p>
                  </a:txBody>
                  <a:tcPr/>
                </a:tc>
                <a:tc>
                  <a:txBody>
                    <a:bodyPr/>
                    <a:lstStyle/>
                    <a:p>
                      <a:r>
                        <a:rPr lang="en-US" dirty="0"/>
                        <a:t>Single Sign On (SSO) illustrates simplification of user authentication. Keep it simple.</a:t>
                      </a:r>
                    </a:p>
                  </a:txBody>
                  <a:tcPr/>
                </a:tc>
                <a:extLst>
                  <a:ext uri="{0D108BD9-81ED-4DB2-BD59-A6C34878D82A}">
                    <a16:rowId xmlns:a16="http://schemas.microsoft.com/office/drawing/2014/main" val="1090839233"/>
                  </a:ext>
                </a:extLst>
              </a:tr>
            </a:tbl>
          </a:graphicData>
        </a:graphic>
      </p:graphicFrame>
    </p:spTree>
    <p:extLst>
      <p:ext uri="{BB962C8B-B14F-4D97-AF65-F5344CB8AC3E}">
        <p14:creationId xmlns:p14="http://schemas.microsoft.com/office/powerpoint/2010/main" val="2041763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Key Secure Design Principles</a:t>
            </a:r>
          </a:p>
        </p:txBody>
      </p:sp>
      <p:sp>
        <p:nvSpPr>
          <p:cNvPr id="3" name="Footer Placeholder 2"/>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15</a:t>
            </a:fld>
            <a:endParaRPr lang="en-US"/>
          </a:p>
        </p:txBody>
      </p:sp>
      <p:graphicFrame>
        <p:nvGraphicFramePr>
          <p:cNvPr id="7" name="Table 6"/>
          <p:cNvGraphicFramePr>
            <a:graphicFrameLocks noGrp="1"/>
          </p:cNvGraphicFramePr>
          <p:nvPr>
            <p:extLst>
              <p:ext uri="{D42A27DB-BD31-4B8C-83A1-F6EECF244321}">
                <p14:modId xmlns:p14="http://schemas.microsoft.com/office/powerpoint/2010/main" val="3315931902"/>
              </p:ext>
            </p:extLst>
          </p:nvPr>
        </p:nvGraphicFramePr>
        <p:xfrm>
          <a:off x="426720" y="1897142"/>
          <a:ext cx="8180832" cy="4312745"/>
        </p:xfrm>
        <a:graphic>
          <a:graphicData uri="http://schemas.openxmlformats.org/drawingml/2006/table">
            <a:tbl>
              <a:tblPr firstRow="1" bandRow="1">
                <a:tableStyleId>{5C22544A-7EE6-4342-B048-85BDC9FD1C3A}</a:tableStyleId>
              </a:tblPr>
              <a:tblGrid>
                <a:gridCol w="3436138">
                  <a:extLst>
                    <a:ext uri="{9D8B030D-6E8A-4147-A177-3AD203B41FA5}">
                      <a16:colId xmlns:a16="http://schemas.microsoft.com/office/drawing/2014/main" val="2265033039"/>
                    </a:ext>
                  </a:extLst>
                </a:gridCol>
                <a:gridCol w="4744694">
                  <a:extLst>
                    <a:ext uri="{9D8B030D-6E8A-4147-A177-3AD203B41FA5}">
                      <a16:colId xmlns:a16="http://schemas.microsoft.com/office/drawing/2014/main" val="3745960003"/>
                    </a:ext>
                  </a:extLst>
                </a:gridCol>
              </a:tblGrid>
              <a:tr h="393152">
                <a:tc>
                  <a:txBody>
                    <a:bodyPr/>
                    <a:lstStyle/>
                    <a:p>
                      <a:r>
                        <a:rPr lang="en-US" dirty="0"/>
                        <a:t>Design Principles</a:t>
                      </a:r>
                    </a:p>
                  </a:txBody>
                  <a:tcPr/>
                </a:tc>
                <a:tc>
                  <a:txBody>
                    <a:bodyPr/>
                    <a:lstStyle/>
                    <a:p>
                      <a:r>
                        <a:rPr lang="en-US" dirty="0"/>
                        <a:t>Examples</a:t>
                      </a:r>
                    </a:p>
                  </a:txBody>
                  <a:tcPr/>
                </a:tc>
                <a:extLst>
                  <a:ext uri="{0D108BD9-81ED-4DB2-BD59-A6C34878D82A}">
                    <a16:rowId xmlns:a16="http://schemas.microsoft.com/office/drawing/2014/main" val="2663411753"/>
                  </a:ext>
                </a:extLst>
              </a:tr>
              <a:tr h="969417">
                <a:tc>
                  <a:txBody>
                    <a:bodyPr/>
                    <a:lstStyle/>
                    <a:p>
                      <a:pPr defTabSz="914400"/>
                      <a:r>
                        <a:rPr lang="en-US" dirty="0"/>
                        <a:t>Complete Mediation</a:t>
                      </a:r>
                    </a:p>
                    <a:p>
                      <a:endParaRPr lang="en-US" dirty="0"/>
                    </a:p>
                  </a:txBody>
                  <a:tcPr/>
                </a:tc>
                <a:tc>
                  <a:txBody>
                    <a:bodyPr/>
                    <a:lstStyle/>
                    <a:p>
                      <a:r>
                        <a:rPr lang="en-US" dirty="0"/>
                        <a:t>Access request</a:t>
                      </a:r>
                      <a:r>
                        <a:rPr lang="en-US" baseline="0" dirty="0"/>
                        <a:t>s need to be mediated each time, every time, so that authority is not circumvented in subsequent requests.</a:t>
                      </a:r>
                      <a:endParaRPr lang="en-US" dirty="0"/>
                    </a:p>
                  </a:txBody>
                  <a:tcPr/>
                </a:tc>
                <a:extLst>
                  <a:ext uri="{0D108BD9-81ED-4DB2-BD59-A6C34878D82A}">
                    <a16:rowId xmlns:a16="http://schemas.microsoft.com/office/drawing/2014/main" val="834303801"/>
                  </a:ext>
                </a:extLst>
              </a:tr>
              <a:tr h="678592">
                <a:tc>
                  <a:txBody>
                    <a:bodyPr/>
                    <a:lstStyle/>
                    <a:p>
                      <a:pPr defTabSz="914400"/>
                      <a:r>
                        <a:rPr lang="en-US" dirty="0"/>
                        <a:t>Open Design</a:t>
                      </a:r>
                    </a:p>
                    <a:p>
                      <a:endParaRPr lang="en-US" dirty="0"/>
                    </a:p>
                  </a:txBody>
                  <a:tcPr/>
                </a:tc>
                <a:tc>
                  <a:txBody>
                    <a:bodyPr/>
                    <a:lstStyle/>
                    <a:p>
                      <a:r>
                        <a:rPr lang="en-US" dirty="0" err="1"/>
                        <a:t>Kerckhoff’s</a:t>
                      </a:r>
                      <a:r>
                        <a:rPr lang="en-US" dirty="0"/>
                        <a:t> principle where all information</a:t>
                      </a:r>
                      <a:r>
                        <a:rPr lang="en-US" baseline="0" dirty="0"/>
                        <a:t> about crypto system is public knowledge except the key.</a:t>
                      </a:r>
                      <a:endParaRPr lang="en-US" dirty="0"/>
                    </a:p>
                  </a:txBody>
                  <a:tcPr/>
                </a:tc>
                <a:extLst>
                  <a:ext uri="{0D108BD9-81ED-4DB2-BD59-A6C34878D82A}">
                    <a16:rowId xmlns:a16="http://schemas.microsoft.com/office/drawing/2014/main" val="2549989568"/>
                  </a:ext>
                </a:extLst>
              </a:tr>
              <a:tr h="678592">
                <a:tc>
                  <a:txBody>
                    <a:bodyPr/>
                    <a:lstStyle/>
                    <a:p>
                      <a:pPr defTabSz="914400"/>
                      <a:r>
                        <a:rPr lang="en-US" dirty="0"/>
                        <a:t>Least Common Mechanism</a:t>
                      </a:r>
                    </a:p>
                    <a:p>
                      <a:endParaRPr lang="en-US" dirty="0"/>
                    </a:p>
                  </a:txBody>
                  <a:tcPr/>
                </a:tc>
                <a:tc>
                  <a:txBody>
                    <a:bodyPr/>
                    <a:lstStyle/>
                    <a:p>
                      <a:r>
                        <a:rPr lang="en-US" dirty="0"/>
                        <a:t>Mechanisms common to more than one</a:t>
                      </a:r>
                      <a:r>
                        <a:rPr lang="en-US" baseline="0" dirty="0"/>
                        <a:t> user or processes, should not be used.</a:t>
                      </a:r>
                      <a:endParaRPr lang="en-US" dirty="0"/>
                    </a:p>
                  </a:txBody>
                  <a:tcPr/>
                </a:tc>
                <a:extLst>
                  <a:ext uri="{0D108BD9-81ED-4DB2-BD59-A6C34878D82A}">
                    <a16:rowId xmlns:a16="http://schemas.microsoft.com/office/drawing/2014/main" val="2191734203"/>
                  </a:ext>
                </a:extLst>
              </a:tr>
              <a:tr h="678592">
                <a:tc>
                  <a:txBody>
                    <a:bodyPr/>
                    <a:lstStyle/>
                    <a:p>
                      <a:pPr defTabSz="914400"/>
                      <a:r>
                        <a:rPr lang="en-US" dirty="0"/>
                        <a:t>Psychological Acceptability</a:t>
                      </a:r>
                    </a:p>
                    <a:p>
                      <a:endParaRPr lang="en-US" dirty="0"/>
                    </a:p>
                  </a:txBody>
                  <a:tcPr/>
                </a:tc>
                <a:tc>
                  <a:txBody>
                    <a:bodyPr/>
                    <a:lstStyle/>
                    <a:p>
                      <a:r>
                        <a:rPr lang="en-US" dirty="0"/>
                        <a:t>Easy to use</a:t>
                      </a:r>
                      <a:r>
                        <a:rPr lang="en-US" baseline="0" dirty="0"/>
                        <a:t> interface that process transaction transparently. </a:t>
                      </a:r>
                      <a:endParaRPr lang="en-US" dirty="0"/>
                    </a:p>
                  </a:txBody>
                  <a:tcPr/>
                </a:tc>
                <a:extLst>
                  <a:ext uri="{0D108BD9-81ED-4DB2-BD59-A6C34878D82A}">
                    <a16:rowId xmlns:a16="http://schemas.microsoft.com/office/drawing/2014/main" val="3020909053"/>
                  </a:ext>
                </a:extLst>
              </a:tr>
              <a:tr h="678592">
                <a:tc>
                  <a:txBody>
                    <a:bodyPr/>
                    <a:lstStyle/>
                    <a:p>
                      <a:pPr defTabSz="914400"/>
                      <a:r>
                        <a:rPr lang="en-US" dirty="0"/>
                        <a:t>Leveraging Existing Components</a:t>
                      </a:r>
                    </a:p>
                    <a:p>
                      <a:endParaRPr lang="en-US" dirty="0"/>
                    </a:p>
                  </a:txBody>
                  <a:tcPr/>
                </a:tc>
                <a:tc>
                  <a:txBody>
                    <a:bodyPr/>
                    <a:lstStyle/>
                    <a:p>
                      <a:r>
                        <a:rPr lang="en-US" dirty="0"/>
                        <a:t>Reuse of tested and proven, existing libraries and common components.</a:t>
                      </a:r>
                    </a:p>
                  </a:txBody>
                  <a:tcPr/>
                </a:tc>
                <a:extLst>
                  <a:ext uri="{0D108BD9-81ED-4DB2-BD59-A6C34878D82A}">
                    <a16:rowId xmlns:a16="http://schemas.microsoft.com/office/drawing/2014/main" val="1090839233"/>
                  </a:ext>
                </a:extLst>
              </a:tr>
            </a:tbl>
          </a:graphicData>
        </a:graphic>
      </p:graphicFrame>
    </p:spTree>
    <p:extLst>
      <p:ext uri="{BB962C8B-B14F-4D97-AF65-F5344CB8AC3E}">
        <p14:creationId xmlns:p14="http://schemas.microsoft.com/office/powerpoint/2010/main" val="1073035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08E11-8097-4D9D-A63A-45CBBDFE2330}"/>
              </a:ext>
            </a:extLst>
          </p:cNvPr>
          <p:cNvSpPr>
            <a:spLocks noGrp="1"/>
          </p:cNvSpPr>
          <p:nvPr>
            <p:ph type="title"/>
          </p:nvPr>
        </p:nvSpPr>
        <p:spPr/>
        <p:txBody>
          <a:bodyPr/>
          <a:lstStyle/>
          <a:p>
            <a:r>
              <a:rPr lang="en-SG" dirty="0"/>
              <a:t>Activity 2: Design Principle</a:t>
            </a:r>
          </a:p>
        </p:txBody>
      </p:sp>
      <p:sp>
        <p:nvSpPr>
          <p:cNvPr id="3" name="Footer Placeholder 2">
            <a:extLst>
              <a:ext uri="{FF2B5EF4-FFF2-40B4-BE49-F238E27FC236}">
                <a16:creationId xmlns:a16="http://schemas.microsoft.com/office/drawing/2014/main" id="{DB75EC90-AA2D-4C7D-9170-1CD14F0958F2}"/>
              </a:ext>
            </a:extLst>
          </p:cNvPr>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a:extLst>
              <a:ext uri="{FF2B5EF4-FFF2-40B4-BE49-F238E27FC236}">
                <a16:creationId xmlns:a16="http://schemas.microsoft.com/office/drawing/2014/main" id="{394A28C3-22D2-4299-AE20-4C6DF5C5CCC6}"/>
              </a:ext>
            </a:extLst>
          </p:cNvPr>
          <p:cNvSpPr>
            <a:spLocks noGrp="1"/>
          </p:cNvSpPr>
          <p:nvPr>
            <p:ph type="sldNum" sz="quarter" idx="12"/>
          </p:nvPr>
        </p:nvSpPr>
        <p:spPr/>
        <p:txBody>
          <a:bodyPr>
            <a:normAutofit fontScale="85000" lnSpcReduction="20000"/>
          </a:bodyPr>
          <a:lstStyle/>
          <a:p>
            <a:fld id="{EA66EF6D-3DA9-AB4A-B046-714C943A02DA}" type="slidenum">
              <a:rPr lang="en-US" smtClean="0"/>
              <a:t>16</a:t>
            </a:fld>
            <a:endParaRPr lang="en-US"/>
          </a:p>
        </p:txBody>
      </p:sp>
      <p:sp>
        <p:nvSpPr>
          <p:cNvPr id="5" name="Content Placeholder 4">
            <a:extLst>
              <a:ext uri="{FF2B5EF4-FFF2-40B4-BE49-F238E27FC236}">
                <a16:creationId xmlns:a16="http://schemas.microsoft.com/office/drawing/2014/main" id="{466D8407-7940-4AC1-81ED-D9C8B4715AED}"/>
              </a:ext>
            </a:extLst>
          </p:cNvPr>
          <p:cNvSpPr>
            <a:spLocks noGrp="1"/>
          </p:cNvSpPr>
          <p:nvPr>
            <p:ph sz="quarter" idx="1"/>
          </p:nvPr>
        </p:nvSpPr>
        <p:spPr/>
        <p:txBody>
          <a:bodyPr/>
          <a:lstStyle/>
          <a:p>
            <a:r>
              <a:rPr lang="en-SG" dirty="0"/>
              <a:t>To allow for rapid recovery to the state of normal operations, when unexpected events occur is the security design principle of ____________</a:t>
            </a:r>
          </a:p>
          <a:p>
            <a:r>
              <a:rPr lang="en-SG" dirty="0"/>
              <a:t>Use of test harnesses promotes the secure design principle of ____________</a:t>
            </a:r>
          </a:p>
          <a:p>
            <a:r>
              <a:rPr lang="en-SG" dirty="0"/>
              <a:t>Nicole is part of the ‘author’ role as well as she is included in the ‘approver’ role, allowing her to approve her own articles. This violates the secure design principle of ____________</a:t>
            </a:r>
          </a:p>
        </p:txBody>
      </p:sp>
    </p:spTree>
    <p:extLst>
      <p:ext uri="{BB962C8B-B14F-4D97-AF65-F5344CB8AC3E}">
        <p14:creationId xmlns:p14="http://schemas.microsoft.com/office/powerpoint/2010/main" val="1077565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Open-Ended Question</a:t>
            </a:r>
          </a:p>
        </p:txBody>
      </p:sp>
      <p:sp>
        <p:nvSpPr>
          <p:cNvPr id="3" name="Footer Placeholder 2"/>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17</a:t>
            </a:fld>
            <a:endParaRPr lang="en-US"/>
          </a:p>
        </p:txBody>
      </p:sp>
      <p:sp>
        <p:nvSpPr>
          <p:cNvPr id="5" name="Content Placeholder 4"/>
          <p:cNvSpPr>
            <a:spLocks noGrp="1"/>
          </p:cNvSpPr>
          <p:nvPr>
            <p:ph sz="quarter" idx="1"/>
          </p:nvPr>
        </p:nvSpPr>
        <p:spPr>
          <a:xfrm>
            <a:off x="612648" y="3757994"/>
            <a:ext cx="8082063" cy="2174986"/>
          </a:xfrm>
          <a:ln w="12700">
            <a:solidFill>
              <a:schemeClr val="tx1"/>
            </a:solidFill>
          </a:ln>
        </p:spPr>
        <p:txBody>
          <a:bodyPr>
            <a:normAutofit fontScale="85000" lnSpcReduction="10000"/>
          </a:bodyPr>
          <a:lstStyle/>
          <a:p>
            <a:r>
              <a:rPr lang="en-US" dirty="0"/>
              <a:t>Attempt the open-ended questions above.</a:t>
            </a:r>
          </a:p>
          <a:p>
            <a:r>
              <a:rPr lang="en-US" dirty="0"/>
              <a:t>Submit your answers in Teams group.</a:t>
            </a:r>
          </a:p>
          <a:p>
            <a:pPr lvl="1"/>
            <a:r>
              <a:rPr lang="en-US" sz="2800" dirty="0"/>
              <a:t>SSD-AY2223-xxx-Pxx </a:t>
            </a:r>
            <a:r>
              <a:rPr lang="en-US" sz="2800" dirty="0">
                <a:sym typeface="Wingdings" panose="05000000000000000000" pitchFamily="2" charset="2"/>
              </a:rPr>
              <a:t> Week 6</a:t>
            </a:r>
          </a:p>
          <a:p>
            <a:r>
              <a:rPr lang="en-US" sz="3100" dirty="0"/>
              <a:t>Use “Conversations” tab under “</a:t>
            </a:r>
            <a:r>
              <a:rPr lang="en-US" sz="3100" dirty="0">
                <a:solidFill>
                  <a:srgbClr val="7030A0"/>
                </a:solidFill>
              </a:rPr>
              <a:t>SSD-AY2223-xxx-Pxx </a:t>
            </a:r>
            <a:r>
              <a:rPr lang="en-US" sz="3100" dirty="0">
                <a:solidFill>
                  <a:srgbClr val="7030A0"/>
                </a:solidFill>
                <a:sym typeface="Wingdings" panose="05000000000000000000" pitchFamily="2" charset="2"/>
              </a:rPr>
              <a:t> Week 6</a:t>
            </a:r>
            <a:r>
              <a:rPr lang="en-US" sz="3100" dirty="0">
                <a:sym typeface="Wingdings" panose="05000000000000000000" pitchFamily="2" charset="2"/>
              </a:rPr>
              <a:t>” to discuss within your class group.</a:t>
            </a:r>
          </a:p>
          <a:p>
            <a:pPr marL="365760" lvl="1" indent="0">
              <a:buNone/>
            </a:pPr>
            <a:endParaRPr lang="en-US" dirty="0">
              <a:sym typeface="Wingdings" panose="05000000000000000000" pitchFamily="2" charset="2"/>
            </a:endParaRPr>
          </a:p>
          <a:p>
            <a:pPr lvl="1"/>
            <a:endParaRPr lang="en-US" dirty="0"/>
          </a:p>
          <a:p>
            <a:endParaRPr lang="en-US" dirty="0"/>
          </a:p>
        </p:txBody>
      </p:sp>
      <p:sp>
        <p:nvSpPr>
          <p:cNvPr id="6" name="TextBox 5">
            <a:extLst>
              <a:ext uri="{FF2B5EF4-FFF2-40B4-BE49-F238E27FC236}">
                <a16:creationId xmlns:a16="http://schemas.microsoft.com/office/drawing/2014/main" id="{C6652A97-AAD4-4279-A913-55C2A60F06D3}"/>
              </a:ext>
            </a:extLst>
          </p:cNvPr>
          <p:cNvSpPr txBox="1"/>
          <p:nvPr/>
        </p:nvSpPr>
        <p:spPr>
          <a:xfrm>
            <a:off x="612648" y="1951672"/>
            <a:ext cx="8075579" cy="1477328"/>
          </a:xfrm>
          <a:prstGeom prst="rect">
            <a:avLst/>
          </a:prstGeom>
          <a:solidFill>
            <a:srgbClr val="FFC000"/>
          </a:solidFill>
          <a:ln>
            <a:solidFill>
              <a:srgbClr val="400080"/>
            </a:solidFill>
          </a:ln>
        </p:spPr>
        <p:txBody>
          <a:bodyPr wrap="square" rtlCol="0">
            <a:spAutoFit/>
          </a:bodyPr>
          <a:lstStyle/>
          <a:p>
            <a:r>
              <a:rPr lang="en-US" sz="2400" b="1" dirty="0" err="1"/>
              <a:t>Qn</a:t>
            </a:r>
            <a:r>
              <a:rPr lang="en-US" sz="2400" b="1" dirty="0"/>
              <a:t> 1: Explain in your own words, how does psychological acceptability principle help in the design of a secure software? </a:t>
            </a:r>
          </a:p>
          <a:p>
            <a:endParaRPr lang="en-US" dirty="0"/>
          </a:p>
        </p:txBody>
      </p:sp>
    </p:spTree>
    <p:extLst>
      <p:ext uri="{BB962C8B-B14F-4D97-AF65-F5344CB8AC3E}">
        <p14:creationId xmlns:p14="http://schemas.microsoft.com/office/powerpoint/2010/main" val="25228772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Mission 6.1: Razor Pages Security III (Individual)</a:t>
            </a:r>
          </a:p>
        </p:txBody>
      </p:sp>
      <p:sp>
        <p:nvSpPr>
          <p:cNvPr id="3" name="Footer Placeholder 2"/>
          <p:cNvSpPr>
            <a:spLocks noGrp="1"/>
          </p:cNvSpPr>
          <p:nvPr>
            <p:ph type="ftr" sz="quarter" idx="11"/>
          </p:nvPr>
        </p:nvSpPr>
        <p:spPr>
          <a:xfrm>
            <a:off x="1311965" y="6372016"/>
            <a:ext cx="7536777" cy="398310"/>
          </a:xfrm>
        </p:spPr>
        <p:txBody>
          <a:bodyPr/>
          <a:lstStyle/>
          <a:p>
            <a:r>
              <a:rPr lang="en-US" dirty="0"/>
              <a:t>School of ICT - ISF - Apr '22 – SSD - Secure Software Design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18</a:t>
            </a:fld>
            <a:endParaRPr lang="en-US"/>
          </a:p>
        </p:txBody>
      </p:sp>
      <p:sp>
        <p:nvSpPr>
          <p:cNvPr id="8" name="Content Placeholder 4"/>
          <p:cNvSpPr>
            <a:spLocks noGrp="1"/>
          </p:cNvSpPr>
          <p:nvPr>
            <p:ph sz="quarter" idx="1"/>
          </p:nvPr>
        </p:nvSpPr>
        <p:spPr>
          <a:xfrm>
            <a:off x="612648" y="1600200"/>
            <a:ext cx="8378952" cy="4789126"/>
          </a:xfrm>
        </p:spPr>
        <p:txBody>
          <a:bodyPr>
            <a:normAutofit fontScale="55000" lnSpcReduction="20000"/>
          </a:bodyPr>
          <a:lstStyle/>
          <a:p>
            <a:pPr>
              <a:lnSpc>
                <a:spcPct val="120000"/>
              </a:lnSpc>
            </a:pPr>
            <a:r>
              <a:rPr lang="en-US" sz="4000" dirty="0"/>
              <a:t>Attempt the Razor Pages Security III practical</a:t>
            </a:r>
          </a:p>
          <a:p>
            <a:pPr lvl="1">
              <a:lnSpc>
                <a:spcPct val="120000"/>
              </a:lnSpc>
            </a:pPr>
            <a:r>
              <a:rPr lang="en-US" sz="4000" dirty="0"/>
              <a:t>Click on “Files” tab and download the “Razor Pages Security 3  - Security Countermeasures.pdf”</a:t>
            </a:r>
            <a:endParaRPr lang="en-US" sz="3700" dirty="0"/>
          </a:p>
          <a:p>
            <a:pPr lvl="1"/>
            <a:r>
              <a:rPr lang="en-US" sz="3700" dirty="0"/>
              <a:t>Submit detailed screenshots of your completed page in </a:t>
            </a:r>
            <a:r>
              <a:rPr lang="en-US" sz="3700" dirty="0" err="1"/>
              <a:t>PoliteMall</a:t>
            </a:r>
            <a:r>
              <a:rPr lang="en-US" sz="3700" dirty="0"/>
              <a:t>.</a:t>
            </a:r>
          </a:p>
          <a:p>
            <a:pPr lvl="1"/>
            <a:r>
              <a:rPr lang="en-US" sz="4000" dirty="0"/>
              <a:t>The screenshots must show the browser’s “Address Bar” to verify the application is running in your laptop.</a:t>
            </a:r>
          </a:p>
          <a:p>
            <a:r>
              <a:rPr lang="en-US" sz="4000" dirty="0">
                <a:solidFill>
                  <a:srgbClr val="FF0000"/>
                </a:solidFill>
              </a:rPr>
              <a:t>Deadline: by End of Week 7</a:t>
            </a:r>
          </a:p>
          <a:p>
            <a:pPr lvl="1"/>
            <a:r>
              <a:rPr lang="en-US" sz="4000" dirty="0">
                <a:solidFill>
                  <a:srgbClr val="FF0000"/>
                </a:solidFill>
              </a:rPr>
              <a:t>Penalty for late submission</a:t>
            </a:r>
          </a:p>
          <a:p>
            <a:pPr lvl="1"/>
            <a:endParaRPr lang="en-US" sz="4000" dirty="0">
              <a:solidFill>
                <a:srgbClr val="FF0000"/>
              </a:solidFill>
            </a:endParaRPr>
          </a:p>
          <a:p>
            <a:pPr lvl="1"/>
            <a:endParaRPr lang="en-US" sz="4000" dirty="0">
              <a:solidFill>
                <a:srgbClr val="FF0000"/>
              </a:solidFill>
            </a:endParaRPr>
          </a:p>
          <a:p>
            <a:r>
              <a:rPr lang="en-US" sz="4000" dirty="0"/>
              <a:t>If you got any issues or suggestions regarding Mission 6.1</a:t>
            </a:r>
          </a:p>
          <a:p>
            <a:pPr lvl="1"/>
            <a:r>
              <a:rPr lang="en-US" sz="3600" dirty="0"/>
              <a:t>Use “Conversations” tab under “</a:t>
            </a:r>
            <a:r>
              <a:rPr lang="en-US" sz="3600" dirty="0">
                <a:solidFill>
                  <a:srgbClr val="7030A0"/>
                </a:solidFill>
              </a:rPr>
              <a:t>SSD-AY2223-xxx-Pxx </a:t>
            </a:r>
            <a:r>
              <a:rPr lang="en-US" sz="3600" dirty="0">
                <a:solidFill>
                  <a:srgbClr val="7030A0"/>
                </a:solidFill>
                <a:sym typeface="Wingdings" panose="05000000000000000000" pitchFamily="2" charset="2"/>
              </a:rPr>
              <a:t> Week 6</a:t>
            </a:r>
            <a:r>
              <a:rPr lang="en-US" sz="3600" dirty="0">
                <a:sym typeface="Wingdings" panose="05000000000000000000" pitchFamily="2" charset="2"/>
              </a:rPr>
              <a:t>” to discuss within your class group.</a:t>
            </a:r>
          </a:p>
          <a:p>
            <a:pPr lvl="1"/>
            <a:r>
              <a:rPr lang="en-US" sz="3600" dirty="0">
                <a:sym typeface="Wingdings" panose="05000000000000000000" pitchFamily="2" charset="2"/>
              </a:rPr>
              <a:t>Tutors would also monitor these “Conversations</a:t>
            </a:r>
            <a:r>
              <a:rPr lang="en-US" sz="3300" dirty="0">
                <a:sym typeface="Wingdings" panose="05000000000000000000" pitchFamily="2" charset="2"/>
              </a:rPr>
              <a:t>”.</a:t>
            </a:r>
          </a:p>
        </p:txBody>
      </p:sp>
    </p:spTree>
    <p:extLst>
      <p:ext uri="{BB962C8B-B14F-4D97-AF65-F5344CB8AC3E}">
        <p14:creationId xmlns:p14="http://schemas.microsoft.com/office/powerpoint/2010/main" val="2364369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Contents</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a:t>
            </a:fld>
            <a:endParaRPr lang="en-US"/>
          </a:p>
        </p:txBody>
      </p:sp>
      <p:graphicFrame>
        <p:nvGraphicFramePr>
          <p:cNvPr id="8" name="Content Placeholder 7"/>
          <p:cNvGraphicFramePr>
            <a:graphicFrameLocks noGrp="1"/>
          </p:cNvGraphicFramePr>
          <p:nvPr>
            <p:ph sz="quarter" idx="1"/>
            <p:extLst>
              <p:ext uri="{D42A27DB-BD31-4B8C-83A1-F6EECF244321}">
                <p14:modId xmlns:p14="http://schemas.microsoft.com/office/powerpoint/2010/main" val="650545768"/>
              </p:ext>
            </p:extLst>
          </p:nvPr>
        </p:nvGraphicFramePr>
        <p:xfrm>
          <a:off x="612648" y="1600200"/>
          <a:ext cx="8153400"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Footer Placeholder 1"/>
          <p:cNvSpPr>
            <a:spLocks noGrp="1"/>
          </p:cNvSpPr>
          <p:nvPr>
            <p:ph type="ftr" sz="quarter" idx="11"/>
          </p:nvPr>
        </p:nvSpPr>
        <p:spPr/>
        <p:txBody>
          <a:bodyPr/>
          <a:lstStyle/>
          <a:p>
            <a:r>
              <a:rPr lang="en-US" dirty="0"/>
              <a:t>School of ICT - ISF - Apr '22 – SSD - Secure Software Design - Part 2</a:t>
            </a:r>
          </a:p>
        </p:txBody>
      </p:sp>
    </p:spTree>
    <p:extLst>
      <p:ext uri="{BB962C8B-B14F-4D97-AF65-F5344CB8AC3E}">
        <p14:creationId xmlns:p14="http://schemas.microsoft.com/office/powerpoint/2010/main" val="3934322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3A221376-414A-41A9-A55C-A174474796D4}"/>
              </a:ext>
            </a:extLst>
          </p:cNvPr>
          <p:cNvSpPr>
            <a:spLocks noGrp="1"/>
          </p:cNvSpPr>
          <p:nvPr>
            <p:ph type="title"/>
          </p:nvPr>
        </p:nvSpPr>
        <p:spPr/>
        <p:txBody>
          <a:bodyPr>
            <a:normAutofit/>
          </a:bodyPr>
          <a:lstStyle/>
          <a:p>
            <a:r>
              <a:rPr lang="en-US" dirty="0"/>
              <a:t>Recap – Design CIA</a:t>
            </a:r>
            <a:endParaRPr lang="en-SG" dirty="0"/>
          </a:p>
        </p:txBody>
      </p:sp>
      <p:sp>
        <p:nvSpPr>
          <p:cNvPr id="21" name="Content Placeholder 20">
            <a:extLst>
              <a:ext uri="{FF2B5EF4-FFF2-40B4-BE49-F238E27FC236}">
                <a16:creationId xmlns:a16="http://schemas.microsoft.com/office/drawing/2014/main" id="{B418AFA2-1F4F-48CF-9F10-3872CD61CBDE}"/>
              </a:ext>
            </a:extLst>
          </p:cNvPr>
          <p:cNvSpPr>
            <a:spLocks noGrp="1"/>
          </p:cNvSpPr>
          <p:nvPr>
            <p:ph sz="quarter" idx="2"/>
          </p:nvPr>
        </p:nvSpPr>
        <p:spPr>
          <a:xfrm>
            <a:off x="609600" y="2438400"/>
            <a:ext cx="2256148" cy="3581400"/>
          </a:xfrm>
          <a:ln>
            <a:solidFill>
              <a:schemeClr val="accent1"/>
            </a:solidFill>
          </a:ln>
        </p:spPr>
        <p:txBody>
          <a:bodyPr>
            <a:normAutofit fontScale="77500" lnSpcReduction="20000"/>
          </a:bodyPr>
          <a:lstStyle/>
          <a:p>
            <a:r>
              <a:rPr lang="en-US" dirty="0"/>
              <a:t>Symmetric Key Cryptosystem (SKC) </a:t>
            </a:r>
          </a:p>
          <a:p>
            <a:r>
              <a:rPr lang="en-US" dirty="0"/>
              <a:t>Asymmetric Key Cryptosystem (ASKC)</a:t>
            </a:r>
          </a:p>
          <a:p>
            <a:r>
              <a:rPr lang="en-US" dirty="0"/>
              <a:t>Combining SKE &amp; ASKE </a:t>
            </a:r>
          </a:p>
          <a:p>
            <a:endParaRPr lang="en-SG" dirty="0"/>
          </a:p>
        </p:txBody>
      </p:sp>
      <p:sp>
        <p:nvSpPr>
          <p:cNvPr id="23" name="Content Placeholder 22">
            <a:extLst>
              <a:ext uri="{FF2B5EF4-FFF2-40B4-BE49-F238E27FC236}">
                <a16:creationId xmlns:a16="http://schemas.microsoft.com/office/drawing/2014/main" id="{96A91447-F314-4CEB-B874-5D41B3C1C100}"/>
              </a:ext>
            </a:extLst>
          </p:cNvPr>
          <p:cNvSpPr>
            <a:spLocks noGrp="1"/>
          </p:cNvSpPr>
          <p:nvPr>
            <p:ph sz="quarter" idx="4"/>
          </p:nvPr>
        </p:nvSpPr>
        <p:spPr>
          <a:xfrm>
            <a:off x="5922390" y="2472966"/>
            <a:ext cx="2392052" cy="3613608"/>
          </a:xfrm>
          <a:ln>
            <a:solidFill>
              <a:schemeClr val="accent1"/>
            </a:solidFill>
          </a:ln>
        </p:spPr>
        <p:txBody>
          <a:bodyPr>
            <a:normAutofit fontScale="77500" lnSpcReduction="20000"/>
          </a:bodyPr>
          <a:lstStyle/>
          <a:p>
            <a:r>
              <a:rPr lang="en-US" sz="3200" dirty="0"/>
              <a:t>Failover</a:t>
            </a:r>
          </a:p>
          <a:p>
            <a:r>
              <a:rPr lang="en-US" sz="3200" dirty="0"/>
              <a:t>Replication</a:t>
            </a:r>
          </a:p>
          <a:p>
            <a:r>
              <a:rPr lang="en-US" sz="3200" dirty="0"/>
              <a:t>Scalability</a:t>
            </a:r>
            <a:endParaRPr lang="en-US" dirty="0"/>
          </a:p>
          <a:p>
            <a:endParaRPr lang="en-SG" dirty="0"/>
          </a:p>
        </p:txBody>
      </p:sp>
      <p:sp>
        <p:nvSpPr>
          <p:cNvPr id="4" name="Slide Number Placeholder 3">
            <a:extLst>
              <a:ext uri="{FF2B5EF4-FFF2-40B4-BE49-F238E27FC236}">
                <a16:creationId xmlns:a16="http://schemas.microsoft.com/office/drawing/2014/main" id="{71F28205-584F-4FAF-A2A6-63D14C138BB9}"/>
              </a:ext>
            </a:extLst>
          </p:cNvPr>
          <p:cNvSpPr>
            <a:spLocks noGrp="1"/>
          </p:cNvSpPr>
          <p:nvPr>
            <p:ph type="sldNum" sz="quarter" idx="16"/>
          </p:nvPr>
        </p:nvSpPr>
        <p:spPr/>
        <p:txBody>
          <a:bodyPr>
            <a:normAutofit fontScale="85000" lnSpcReduction="20000"/>
          </a:bodyPr>
          <a:lstStyle/>
          <a:p>
            <a:fld id="{EA66EF6D-3DA9-AB4A-B046-714C943A02DA}" type="slidenum">
              <a:rPr lang="en-US" smtClean="0"/>
              <a:t>3</a:t>
            </a:fld>
            <a:endParaRPr lang="en-US"/>
          </a:p>
        </p:txBody>
      </p:sp>
      <p:sp>
        <p:nvSpPr>
          <p:cNvPr id="5" name="Footer Placeholder 4">
            <a:extLst>
              <a:ext uri="{FF2B5EF4-FFF2-40B4-BE49-F238E27FC236}">
                <a16:creationId xmlns:a16="http://schemas.microsoft.com/office/drawing/2014/main" id="{088A5314-C0AE-433B-89B1-54AF051F3320}"/>
              </a:ext>
            </a:extLst>
          </p:cNvPr>
          <p:cNvSpPr>
            <a:spLocks noGrp="1"/>
          </p:cNvSpPr>
          <p:nvPr>
            <p:ph type="ftr" sz="quarter" idx="17"/>
          </p:nvPr>
        </p:nvSpPr>
        <p:spPr/>
        <p:txBody>
          <a:bodyPr/>
          <a:lstStyle/>
          <a:p>
            <a:r>
              <a:rPr lang="en-US" dirty="0"/>
              <a:t>School of ICT - ISF - Apr '22 – SSD - Secure Software Design - Part 2</a:t>
            </a:r>
          </a:p>
        </p:txBody>
      </p:sp>
      <p:sp>
        <p:nvSpPr>
          <p:cNvPr id="20" name="Text Placeholder 19">
            <a:extLst>
              <a:ext uri="{FF2B5EF4-FFF2-40B4-BE49-F238E27FC236}">
                <a16:creationId xmlns:a16="http://schemas.microsoft.com/office/drawing/2014/main" id="{4354834C-B202-4E16-96EA-4C08A6C6F44E}"/>
              </a:ext>
            </a:extLst>
          </p:cNvPr>
          <p:cNvSpPr>
            <a:spLocks noGrp="1"/>
          </p:cNvSpPr>
          <p:nvPr>
            <p:ph type="body" sz="quarter" idx="1"/>
          </p:nvPr>
        </p:nvSpPr>
        <p:spPr>
          <a:xfrm>
            <a:off x="609600" y="1752600"/>
            <a:ext cx="2256148" cy="640080"/>
          </a:xfrm>
        </p:spPr>
        <p:txBody>
          <a:bodyPr/>
          <a:lstStyle/>
          <a:p>
            <a:pPr algn="ctr"/>
            <a:r>
              <a:rPr lang="en-SG" dirty="0"/>
              <a:t>Confidentiality</a:t>
            </a:r>
          </a:p>
        </p:txBody>
      </p:sp>
      <p:sp>
        <p:nvSpPr>
          <p:cNvPr id="22" name="Text Placeholder 21">
            <a:extLst>
              <a:ext uri="{FF2B5EF4-FFF2-40B4-BE49-F238E27FC236}">
                <a16:creationId xmlns:a16="http://schemas.microsoft.com/office/drawing/2014/main" id="{615C2373-FC59-4C0E-8ECB-BB22754FDC50}"/>
              </a:ext>
            </a:extLst>
          </p:cNvPr>
          <p:cNvSpPr>
            <a:spLocks noGrp="1"/>
          </p:cNvSpPr>
          <p:nvPr>
            <p:ph type="body" sz="quarter" idx="3"/>
          </p:nvPr>
        </p:nvSpPr>
        <p:spPr>
          <a:xfrm>
            <a:off x="3198043" y="1752600"/>
            <a:ext cx="2392052" cy="640080"/>
          </a:xfrm>
        </p:spPr>
        <p:txBody>
          <a:bodyPr/>
          <a:lstStyle/>
          <a:p>
            <a:pPr algn="ctr"/>
            <a:r>
              <a:rPr lang="en-SG" dirty="0"/>
              <a:t>Integrity</a:t>
            </a:r>
          </a:p>
        </p:txBody>
      </p:sp>
      <p:sp>
        <p:nvSpPr>
          <p:cNvPr id="25" name="Text Placeholder 19">
            <a:extLst>
              <a:ext uri="{FF2B5EF4-FFF2-40B4-BE49-F238E27FC236}">
                <a16:creationId xmlns:a16="http://schemas.microsoft.com/office/drawing/2014/main" id="{FFBBB00F-8100-4088-933D-6292D1F19694}"/>
              </a:ext>
            </a:extLst>
          </p:cNvPr>
          <p:cNvSpPr txBox="1">
            <a:spLocks/>
          </p:cNvSpPr>
          <p:nvPr/>
        </p:nvSpPr>
        <p:spPr>
          <a:xfrm>
            <a:off x="5922390" y="1752600"/>
            <a:ext cx="2392052" cy="640080"/>
          </a:xfrm>
          <a:prstGeom prst="rect">
            <a:avLst/>
          </a:prstGeom>
          <a:solidFill>
            <a:schemeClr val="accent2"/>
          </a:solidFill>
        </p:spPr>
        <p:txBody>
          <a:bodyPr vert="horz" rtlCol="0" anchor="ctr">
            <a:normAutofit/>
          </a:bodyPr>
          <a:lstStyle>
            <a:lvl1pPr marL="0" indent="0" algn="l" rtl="0" eaLnBrk="1" latinLnBrk="0" hangingPunct="1">
              <a:spcBef>
                <a:spcPts val="700"/>
              </a:spcBef>
              <a:buClr>
                <a:schemeClr val="accent2"/>
              </a:buClr>
              <a:buSzPct val="60000"/>
              <a:buFontTx/>
              <a:buNone/>
              <a:defRPr kumimoji="0" sz="2000" b="1" kern="1200">
                <a:solidFill>
                  <a:srgbClr val="FFFFFF"/>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algn="ctr" defTabSz="914400"/>
            <a:r>
              <a:rPr lang="en-SG" dirty="0"/>
              <a:t>Availability</a:t>
            </a:r>
          </a:p>
        </p:txBody>
      </p:sp>
      <p:sp>
        <p:nvSpPr>
          <p:cNvPr id="26" name="Content Placeholder 22">
            <a:extLst>
              <a:ext uri="{FF2B5EF4-FFF2-40B4-BE49-F238E27FC236}">
                <a16:creationId xmlns:a16="http://schemas.microsoft.com/office/drawing/2014/main" id="{D0610B2B-0045-4D4C-A9A5-2927B50DAD23}"/>
              </a:ext>
            </a:extLst>
          </p:cNvPr>
          <p:cNvSpPr txBox="1">
            <a:spLocks/>
          </p:cNvSpPr>
          <p:nvPr/>
        </p:nvSpPr>
        <p:spPr>
          <a:xfrm>
            <a:off x="3198043" y="2472966"/>
            <a:ext cx="2392052" cy="3613608"/>
          </a:xfrm>
          <a:prstGeom prst="rect">
            <a:avLst/>
          </a:prstGeom>
          <a:ln>
            <a:solidFill>
              <a:schemeClr val="accent1"/>
            </a:solidFill>
          </a:ln>
        </p:spPr>
        <p:txBody>
          <a:bodyPr vert="horz">
            <a:normAutofit fontScale="85000" lnSpcReduction="1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sz="3200" dirty="0"/>
              <a:t>Hashing</a:t>
            </a:r>
          </a:p>
          <a:p>
            <a:pPr defTabSz="914400"/>
            <a:r>
              <a:rPr lang="en-US" sz="3200" dirty="0"/>
              <a:t>Digital Signature</a:t>
            </a:r>
          </a:p>
          <a:p>
            <a:pPr defTabSz="914400"/>
            <a:r>
              <a:rPr lang="en-US" sz="3200" dirty="0"/>
              <a:t>Code Signing</a:t>
            </a:r>
          </a:p>
          <a:p>
            <a:pPr defTabSz="914400"/>
            <a:r>
              <a:rPr lang="en-US" sz="3200" dirty="0"/>
              <a:t>Referential Integrity</a:t>
            </a:r>
          </a:p>
          <a:p>
            <a:pPr defTabSz="914400"/>
            <a:r>
              <a:rPr lang="en-US" sz="3200" dirty="0"/>
              <a:t>Resource Locking</a:t>
            </a:r>
            <a:endParaRPr lang="en-US" dirty="0"/>
          </a:p>
          <a:p>
            <a:pPr defTabSz="914400"/>
            <a:endParaRPr lang="en-SG" dirty="0"/>
          </a:p>
        </p:txBody>
      </p:sp>
    </p:spTree>
    <p:extLst>
      <p:ext uri="{BB962C8B-B14F-4D97-AF65-F5344CB8AC3E}">
        <p14:creationId xmlns:p14="http://schemas.microsoft.com/office/powerpoint/2010/main" val="2028092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idx="1"/>
          </p:nvPr>
        </p:nvSpPr>
        <p:spPr>
          <a:xfrm>
            <a:off x="1371600" y="2743200"/>
            <a:ext cx="7123113" cy="2915920"/>
          </a:xfrm>
        </p:spPr>
        <p:txBody>
          <a:bodyPr>
            <a:normAutofit/>
          </a:bodyPr>
          <a:lstStyle/>
          <a:p>
            <a:r>
              <a:rPr lang="en-US" dirty="0"/>
              <a:t>Authentication Design</a:t>
            </a:r>
          </a:p>
          <a:p>
            <a:pPr marL="457200" lvl="0" indent="-457200">
              <a:spcBef>
                <a:spcPts val="0"/>
              </a:spcBef>
              <a:buClrTx/>
              <a:buSzTx/>
              <a:buFont typeface="Arial" panose="020B0604020202020204" pitchFamily="34" charset="0"/>
              <a:buChar char="•"/>
              <a:defRPr/>
            </a:pPr>
            <a:r>
              <a:rPr lang="en-US" sz="2400" dirty="0"/>
              <a:t>Multi-Factor Authentication</a:t>
            </a:r>
          </a:p>
          <a:p>
            <a:pPr marL="457200" lvl="0" indent="-457200">
              <a:spcBef>
                <a:spcPts val="0"/>
              </a:spcBef>
              <a:buClrTx/>
              <a:buSzTx/>
              <a:buFont typeface="Arial" panose="020B0604020202020204" pitchFamily="34" charset="0"/>
              <a:buChar char="•"/>
              <a:defRPr/>
            </a:pPr>
            <a:r>
              <a:rPr lang="en-US" sz="2400" dirty="0"/>
              <a:t>Single Sign-On (SSO)</a:t>
            </a:r>
          </a:p>
          <a:p>
            <a:pPr marL="457200" lvl="0" indent="-457200">
              <a:spcBef>
                <a:spcPts val="0"/>
              </a:spcBef>
              <a:buClrTx/>
              <a:buSzTx/>
              <a:buFont typeface="Arial" panose="020B0604020202020204" pitchFamily="34" charset="0"/>
              <a:buChar char="•"/>
              <a:defRPr/>
            </a:pPr>
            <a:r>
              <a:rPr lang="en-US" sz="2400" dirty="0"/>
              <a:t>Federation</a:t>
            </a:r>
          </a:p>
        </p:txBody>
      </p:sp>
      <p:sp>
        <p:nvSpPr>
          <p:cNvPr id="6" name="Title 5"/>
          <p:cNvSpPr>
            <a:spLocks noGrp="1"/>
          </p:cNvSpPr>
          <p:nvPr>
            <p:ph type="title"/>
          </p:nvPr>
        </p:nvSpPr>
        <p:spPr/>
        <p:txBody>
          <a:bodyPr>
            <a:normAutofit/>
          </a:bodyPr>
          <a:lstStyle/>
          <a:p>
            <a:r>
              <a:rPr lang="en-US" sz="3600" dirty="0"/>
              <a:t>Authentication Design</a:t>
            </a:r>
          </a:p>
        </p:txBody>
      </p:sp>
      <p:sp>
        <p:nvSpPr>
          <p:cNvPr id="4" name="Slide Number Placeholder 3"/>
          <p:cNvSpPr>
            <a:spLocks noGrp="1"/>
          </p:cNvSpPr>
          <p:nvPr>
            <p:ph type="sldNum" sz="quarter" idx="11"/>
          </p:nvPr>
        </p:nvSpPr>
        <p:spPr/>
        <p:txBody>
          <a:bodyPr/>
          <a:lstStyle/>
          <a:p>
            <a:fld id="{8E4E7A15-C7A5-40C8-AC95-572A3E10CB07}" type="slidenum">
              <a:rPr lang="en-US" dirty="0"/>
              <a:t>4</a:t>
            </a:fld>
            <a:endParaRPr lang="en-US" dirty="0"/>
          </a:p>
        </p:txBody>
      </p:sp>
      <p:sp>
        <p:nvSpPr>
          <p:cNvPr id="3" name="Footer Placeholder 2"/>
          <p:cNvSpPr>
            <a:spLocks noGrp="1"/>
          </p:cNvSpPr>
          <p:nvPr>
            <p:ph type="ftr" sz="quarter" idx="12"/>
          </p:nvPr>
        </p:nvSpPr>
        <p:spPr/>
        <p:txBody>
          <a:bodyPr/>
          <a:lstStyle/>
          <a:p>
            <a:r>
              <a:rPr lang="en-US" dirty="0"/>
              <a:t>School of ICT - ISF - Apr '22 – SSD - Secure Software Design - Part 2</a:t>
            </a:r>
          </a:p>
        </p:txBody>
      </p:sp>
    </p:spTree>
    <p:extLst>
      <p:ext uri="{BB962C8B-B14F-4D97-AF65-F5344CB8AC3E}">
        <p14:creationId xmlns:p14="http://schemas.microsoft.com/office/powerpoint/2010/main" val="1956159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a:t>Multi-Factor Authentication</a:t>
            </a:r>
          </a:p>
        </p:txBody>
      </p:sp>
      <p:sp>
        <p:nvSpPr>
          <p:cNvPr id="5" name="Footer Placeholder 4"/>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5</a:t>
            </a:fld>
            <a:endParaRPr lang="en-US"/>
          </a:p>
        </p:txBody>
      </p:sp>
      <p:sp>
        <p:nvSpPr>
          <p:cNvPr id="7" name="Content Placeholder 6"/>
          <p:cNvSpPr>
            <a:spLocks noGrp="1"/>
          </p:cNvSpPr>
          <p:nvPr>
            <p:ph sz="quarter" idx="1"/>
          </p:nvPr>
        </p:nvSpPr>
        <p:spPr>
          <a:xfrm>
            <a:off x="612648" y="1600200"/>
            <a:ext cx="8229694" cy="904664"/>
          </a:xfrm>
        </p:spPr>
        <p:txBody>
          <a:bodyPr>
            <a:normAutofit fontScale="77500" lnSpcReduction="20000"/>
          </a:bodyPr>
          <a:lstStyle/>
          <a:p>
            <a:r>
              <a:rPr lang="en-US" dirty="0"/>
              <a:t>Multi-factor or the use of more than one factor to authenticate a principal (user or resource), therefore provides heightened security and is recommended. </a:t>
            </a:r>
          </a:p>
        </p:txBody>
      </p:sp>
      <p:pic>
        <p:nvPicPr>
          <p:cNvPr id="2" name="Online Media 1" title="What is Two-Factor Authentication? (2FA)">
            <a:hlinkClick r:id="" action="ppaction://media"/>
            <a:extLst>
              <a:ext uri="{FF2B5EF4-FFF2-40B4-BE49-F238E27FC236}">
                <a16:creationId xmlns:a16="http://schemas.microsoft.com/office/drawing/2014/main" id="{32625FCF-E5E6-4923-8D48-B6EFA9821C33}"/>
              </a:ext>
            </a:extLst>
          </p:cNvPr>
          <p:cNvPicPr>
            <a:picLocks noRot="1" noChangeAspect="1"/>
          </p:cNvPicPr>
          <p:nvPr>
            <a:videoFile r:link="rId1"/>
          </p:nvPr>
        </p:nvPicPr>
        <p:blipFill>
          <a:blip r:embed="rId3"/>
          <a:stretch>
            <a:fillRect/>
          </a:stretch>
        </p:blipFill>
        <p:spPr>
          <a:xfrm>
            <a:off x="1429731" y="2638637"/>
            <a:ext cx="6096000" cy="3429000"/>
          </a:xfrm>
          <a:prstGeom prst="rect">
            <a:avLst/>
          </a:prstGeom>
        </p:spPr>
      </p:pic>
      <p:sp>
        <p:nvSpPr>
          <p:cNvPr id="3" name="TextBox 2">
            <a:extLst>
              <a:ext uri="{FF2B5EF4-FFF2-40B4-BE49-F238E27FC236}">
                <a16:creationId xmlns:a16="http://schemas.microsoft.com/office/drawing/2014/main" id="{3B72EEE2-FBF0-4871-A0DF-93C7C2525CCB}"/>
              </a:ext>
            </a:extLst>
          </p:cNvPr>
          <p:cNvSpPr txBox="1"/>
          <p:nvPr/>
        </p:nvSpPr>
        <p:spPr>
          <a:xfrm>
            <a:off x="3976100" y="6074452"/>
            <a:ext cx="3690434" cy="253916"/>
          </a:xfrm>
          <a:prstGeom prst="rect">
            <a:avLst/>
          </a:prstGeom>
          <a:noFill/>
        </p:spPr>
        <p:txBody>
          <a:bodyPr wrap="none" rtlCol="0">
            <a:spAutoFit/>
          </a:bodyPr>
          <a:lstStyle/>
          <a:p>
            <a:r>
              <a:rPr lang="en-SG" sz="1050" dirty="0"/>
              <a:t>Copyright @ https://www.youtube.com/watch?v=0mvCeNsTa1g</a:t>
            </a:r>
            <a:endParaRPr lang="en-SG" dirty="0"/>
          </a:p>
        </p:txBody>
      </p:sp>
    </p:spTree>
    <p:extLst>
      <p:ext uri="{BB962C8B-B14F-4D97-AF65-F5344CB8AC3E}">
        <p14:creationId xmlns:p14="http://schemas.microsoft.com/office/powerpoint/2010/main" val="3194136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a:t>Multi-Factor Authentication</a:t>
            </a:r>
          </a:p>
        </p:txBody>
      </p:sp>
      <p:sp>
        <p:nvSpPr>
          <p:cNvPr id="5" name="Footer Placeholder 4"/>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6</a:t>
            </a:fld>
            <a:endParaRPr lang="en-US"/>
          </a:p>
        </p:txBody>
      </p:sp>
      <p:sp>
        <p:nvSpPr>
          <p:cNvPr id="7" name="Content Placeholder 6"/>
          <p:cNvSpPr>
            <a:spLocks noGrp="1"/>
          </p:cNvSpPr>
          <p:nvPr>
            <p:ph sz="quarter" idx="1"/>
          </p:nvPr>
        </p:nvSpPr>
        <p:spPr>
          <a:xfrm>
            <a:off x="612648" y="1581346"/>
            <a:ext cx="8153400" cy="888476"/>
          </a:xfrm>
        </p:spPr>
        <p:txBody>
          <a:bodyPr>
            <a:normAutofit fontScale="55000" lnSpcReduction="20000"/>
          </a:bodyPr>
          <a:lstStyle/>
          <a:p>
            <a:r>
              <a:rPr lang="en-US" dirty="0"/>
              <a:t>For example, validating and verifying one’s fingerprint (something you are) in conjunction with a token (something you have) and pin code (something you know) before granting access provides more defense in depth than merely using a username and password (something you know). </a:t>
            </a:r>
          </a:p>
        </p:txBody>
      </p:sp>
      <p:pic>
        <p:nvPicPr>
          <p:cNvPr id="2" name="Online Media 1" title="Multi-factor Authentication as Fast As Possible">
            <a:hlinkClick r:id="" action="ppaction://media"/>
            <a:extLst>
              <a:ext uri="{FF2B5EF4-FFF2-40B4-BE49-F238E27FC236}">
                <a16:creationId xmlns:a16="http://schemas.microsoft.com/office/drawing/2014/main" id="{BB7A8650-E0A9-47DF-AE63-EBE6E99B850E}"/>
              </a:ext>
            </a:extLst>
          </p:cNvPr>
          <p:cNvPicPr>
            <a:picLocks noRot="1" noChangeAspect="1"/>
          </p:cNvPicPr>
          <p:nvPr>
            <a:videoFile r:link="rId1"/>
          </p:nvPr>
        </p:nvPicPr>
        <p:blipFill>
          <a:blip r:embed="rId3"/>
          <a:stretch>
            <a:fillRect/>
          </a:stretch>
        </p:blipFill>
        <p:spPr>
          <a:xfrm>
            <a:off x="1165782" y="2469824"/>
            <a:ext cx="6500752" cy="3656673"/>
          </a:xfrm>
          <a:prstGeom prst="rect">
            <a:avLst/>
          </a:prstGeom>
        </p:spPr>
      </p:pic>
      <p:sp>
        <p:nvSpPr>
          <p:cNvPr id="8" name="TextBox 7">
            <a:extLst>
              <a:ext uri="{FF2B5EF4-FFF2-40B4-BE49-F238E27FC236}">
                <a16:creationId xmlns:a16="http://schemas.microsoft.com/office/drawing/2014/main" id="{77C5CDA7-95C2-4108-961A-F8A5E2A7DE94}"/>
              </a:ext>
            </a:extLst>
          </p:cNvPr>
          <p:cNvSpPr txBox="1"/>
          <p:nvPr/>
        </p:nvSpPr>
        <p:spPr>
          <a:xfrm>
            <a:off x="4032662" y="6112160"/>
            <a:ext cx="3789820" cy="253916"/>
          </a:xfrm>
          <a:prstGeom prst="rect">
            <a:avLst/>
          </a:prstGeom>
          <a:noFill/>
        </p:spPr>
        <p:txBody>
          <a:bodyPr wrap="none" rtlCol="0">
            <a:spAutoFit/>
          </a:bodyPr>
          <a:lstStyle/>
          <a:p>
            <a:r>
              <a:rPr lang="en-SG" sz="1050" dirty="0"/>
              <a:t>Copyright @ https://www.youtube.com/watch?v=07mRDyydCNY</a:t>
            </a:r>
            <a:endParaRPr lang="en-SG" dirty="0"/>
          </a:p>
        </p:txBody>
      </p:sp>
    </p:spTree>
    <p:extLst>
      <p:ext uri="{BB962C8B-B14F-4D97-AF65-F5344CB8AC3E}">
        <p14:creationId xmlns:p14="http://schemas.microsoft.com/office/powerpoint/2010/main" val="2651891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B49EAD7-01BC-4B6D-8BDB-A3F04E22BFA1}"/>
              </a:ext>
            </a:extLst>
          </p:cNvPr>
          <p:cNvSpPr>
            <a:spLocks noGrp="1"/>
          </p:cNvSpPr>
          <p:nvPr>
            <p:ph type="title"/>
          </p:nvPr>
        </p:nvSpPr>
        <p:spPr/>
        <p:txBody>
          <a:bodyPr/>
          <a:lstStyle/>
          <a:p>
            <a:r>
              <a:rPr lang="en-US" dirty="0"/>
              <a:t>Multi-Factor Authentication</a:t>
            </a:r>
            <a:endParaRPr lang="en-SG" dirty="0"/>
          </a:p>
        </p:txBody>
      </p:sp>
      <p:sp>
        <p:nvSpPr>
          <p:cNvPr id="3" name="Footer Placeholder 2">
            <a:extLst>
              <a:ext uri="{FF2B5EF4-FFF2-40B4-BE49-F238E27FC236}">
                <a16:creationId xmlns:a16="http://schemas.microsoft.com/office/drawing/2014/main" id="{31BDF0D2-E787-46D3-B0D4-CA47CB871048}"/>
              </a:ext>
            </a:extLst>
          </p:cNvPr>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a:extLst>
              <a:ext uri="{FF2B5EF4-FFF2-40B4-BE49-F238E27FC236}">
                <a16:creationId xmlns:a16="http://schemas.microsoft.com/office/drawing/2014/main" id="{DBE49888-0CFF-4BC7-A676-703782076FDB}"/>
              </a:ext>
            </a:extLst>
          </p:cNvPr>
          <p:cNvSpPr>
            <a:spLocks noGrp="1"/>
          </p:cNvSpPr>
          <p:nvPr>
            <p:ph type="sldNum" sz="quarter" idx="12"/>
          </p:nvPr>
        </p:nvSpPr>
        <p:spPr/>
        <p:txBody>
          <a:bodyPr>
            <a:normAutofit fontScale="85000" lnSpcReduction="20000"/>
          </a:bodyPr>
          <a:lstStyle/>
          <a:p>
            <a:fld id="{EA66EF6D-3DA9-AB4A-B046-714C943A02DA}" type="slidenum">
              <a:rPr lang="en-US" smtClean="0"/>
              <a:t>7</a:t>
            </a:fld>
            <a:endParaRPr lang="en-US"/>
          </a:p>
        </p:txBody>
      </p:sp>
      <p:pic>
        <p:nvPicPr>
          <p:cNvPr id="9" name="Content Placeholder 8">
            <a:extLst>
              <a:ext uri="{FF2B5EF4-FFF2-40B4-BE49-F238E27FC236}">
                <a16:creationId xmlns:a16="http://schemas.microsoft.com/office/drawing/2014/main" id="{9834D25C-9E0E-44D8-9528-3EEFD77B4B9C}"/>
              </a:ext>
            </a:extLst>
          </p:cNvPr>
          <p:cNvPicPr>
            <a:picLocks noGrp="1" noChangeAspect="1"/>
          </p:cNvPicPr>
          <p:nvPr>
            <p:ph sz="quarter" idx="1"/>
          </p:nvPr>
        </p:nvPicPr>
        <p:blipFill>
          <a:blip r:embed="rId2"/>
          <a:stretch>
            <a:fillRect/>
          </a:stretch>
        </p:blipFill>
        <p:spPr>
          <a:xfrm>
            <a:off x="1265110" y="1821180"/>
            <a:ext cx="6848475" cy="2590800"/>
          </a:xfrm>
        </p:spPr>
      </p:pic>
      <p:sp>
        <p:nvSpPr>
          <p:cNvPr id="11" name="TextBox 10">
            <a:extLst>
              <a:ext uri="{FF2B5EF4-FFF2-40B4-BE49-F238E27FC236}">
                <a16:creationId xmlns:a16="http://schemas.microsoft.com/office/drawing/2014/main" id="{251FD3DF-3159-4A71-A3CE-F0FB816C02F5}"/>
              </a:ext>
            </a:extLst>
          </p:cNvPr>
          <p:cNvSpPr txBox="1"/>
          <p:nvPr/>
        </p:nvSpPr>
        <p:spPr>
          <a:xfrm>
            <a:off x="1667021" y="4524354"/>
            <a:ext cx="1779564" cy="646331"/>
          </a:xfrm>
          <a:prstGeom prst="rect">
            <a:avLst/>
          </a:prstGeom>
          <a:noFill/>
        </p:spPr>
        <p:txBody>
          <a:bodyPr wrap="square">
            <a:spAutoFit/>
          </a:bodyPr>
          <a:lstStyle/>
          <a:p>
            <a:pPr algn="ctr"/>
            <a:r>
              <a:rPr lang="en-SG" b="0" i="0" dirty="0">
                <a:solidFill>
                  <a:srgbClr val="76787F"/>
                </a:solidFill>
                <a:effectLst/>
                <a:latin typeface="Gotham SSm 4r"/>
              </a:rPr>
              <a:t>Things you know (</a:t>
            </a:r>
            <a:r>
              <a:rPr lang="en-SG" b="0" i="0" u="none" strike="noStrike" dirty="0">
                <a:solidFill>
                  <a:srgbClr val="00A9E0"/>
                </a:solidFill>
                <a:effectLst/>
                <a:latin typeface="Gotham SSm 4r"/>
                <a:hlinkClick r:id="rId3"/>
              </a:rPr>
              <a:t>knowledge</a:t>
            </a:r>
            <a:r>
              <a:rPr lang="en-SG" b="0" i="0" dirty="0">
                <a:solidFill>
                  <a:srgbClr val="76787F"/>
                </a:solidFill>
                <a:effectLst/>
                <a:latin typeface="Gotham SSm 4r"/>
              </a:rPr>
              <a:t>),</a:t>
            </a:r>
            <a:endParaRPr lang="en-SG" dirty="0"/>
          </a:p>
        </p:txBody>
      </p:sp>
      <p:sp>
        <p:nvSpPr>
          <p:cNvPr id="12" name="TextBox 11">
            <a:extLst>
              <a:ext uri="{FF2B5EF4-FFF2-40B4-BE49-F238E27FC236}">
                <a16:creationId xmlns:a16="http://schemas.microsoft.com/office/drawing/2014/main" id="{4680A595-520C-4557-94AF-50C0B09ED7B5}"/>
              </a:ext>
            </a:extLst>
          </p:cNvPr>
          <p:cNvSpPr txBox="1"/>
          <p:nvPr/>
        </p:nvSpPr>
        <p:spPr>
          <a:xfrm>
            <a:off x="3917852" y="4501494"/>
            <a:ext cx="1779565" cy="646331"/>
          </a:xfrm>
          <a:prstGeom prst="rect">
            <a:avLst/>
          </a:prstGeom>
          <a:noFill/>
        </p:spPr>
        <p:txBody>
          <a:bodyPr wrap="square" rtlCol="0">
            <a:spAutoFit/>
          </a:bodyPr>
          <a:lstStyle/>
          <a:p>
            <a:pPr algn="ctr"/>
            <a:r>
              <a:rPr lang="en-SG" b="0" i="0" dirty="0">
                <a:solidFill>
                  <a:srgbClr val="76787F"/>
                </a:solidFill>
                <a:effectLst/>
                <a:latin typeface="Gotham SSm 4r"/>
              </a:rPr>
              <a:t>Things you have (</a:t>
            </a:r>
            <a:r>
              <a:rPr lang="en-SG" b="0" i="0" u="none" strike="noStrike" dirty="0">
                <a:solidFill>
                  <a:srgbClr val="00A9E0"/>
                </a:solidFill>
                <a:effectLst/>
                <a:latin typeface="Gotham SSm 4r"/>
                <a:hlinkClick r:id="rId4"/>
              </a:rPr>
              <a:t>possession</a:t>
            </a:r>
            <a:r>
              <a:rPr lang="en-SG" b="0" i="0" dirty="0">
                <a:solidFill>
                  <a:srgbClr val="76787F"/>
                </a:solidFill>
                <a:effectLst/>
                <a:latin typeface="Gotham SSm 4r"/>
              </a:rPr>
              <a:t>)</a:t>
            </a:r>
            <a:endParaRPr lang="en-SG" dirty="0"/>
          </a:p>
        </p:txBody>
      </p:sp>
      <p:sp>
        <p:nvSpPr>
          <p:cNvPr id="13" name="TextBox 12">
            <a:extLst>
              <a:ext uri="{FF2B5EF4-FFF2-40B4-BE49-F238E27FC236}">
                <a16:creationId xmlns:a16="http://schemas.microsoft.com/office/drawing/2014/main" id="{8A0AA431-B857-4E62-AB67-012A1AF15C94}"/>
              </a:ext>
            </a:extLst>
          </p:cNvPr>
          <p:cNvSpPr txBox="1"/>
          <p:nvPr/>
        </p:nvSpPr>
        <p:spPr>
          <a:xfrm>
            <a:off x="6189786" y="4501494"/>
            <a:ext cx="1600243" cy="646331"/>
          </a:xfrm>
          <a:prstGeom prst="rect">
            <a:avLst/>
          </a:prstGeom>
          <a:noFill/>
        </p:spPr>
        <p:txBody>
          <a:bodyPr wrap="square" rtlCol="0">
            <a:spAutoFit/>
          </a:bodyPr>
          <a:lstStyle/>
          <a:p>
            <a:pPr algn="ctr"/>
            <a:r>
              <a:rPr lang="en-SG" b="0" i="0" dirty="0">
                <a:solidFill>
                  <a:srgbClr val="76787F"/>
                </a:solidFill>
                <a:effectLst/>
                <a:latin typeface="Gotham SSm 4r"/>
              </a:rPr>
              <a:t>Things you are (</a:t>
            </a:r>
            <a:r>
              <a:rPr lang="en-SG" b="0" i="0" u="none" strike="noStrike" dirty="0">
                <a:solidFill>
                  <a:srgbClr val="00A9E0"/>
                </a:solidFill>
                <a:effectLst/>
                <a:latin typeface="Gotham SSm 4r"/>
                <a:hlinkClick r:id="rId5"/>
              </a:rPr>
              <a:t>inherence</a:t>
            </a:r>
            <a:r>
              <a:rPr lang="en-SG" b="0" i="0" dirty="0">
                <a:solidFill>
                  <a:srgbClr val="76787F"/>
                </a:solidFill>
                <a:effectLst/>
                <a:latin typeface="Gotham SSm 4r"/>
              </a:rPr>
              <a:t>),</a:t>
            </a:r>
            <a:endParaRPr lang="en-SG" dirty="0"/>
          </a:p>
        </p:txBody>
      </p:sp>
    </p:spTree>
    <p:extLst>
      <p:ext uri="{BB962C8B-B14F-4D97-AF65-F5344CB8AC3E}">
        <p14:creationId xmlns:p14="http://schemas.microsoft.com/office/powerpoint/2010/main" val="21843151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Single Sign On (SSO)</a:t>
            </a:r>
          </a:p>
        </p:txBody>
      </p:sp>
      <p:sp>
        <p:nvSpPr>
          <p:cNvPr id="3" name="Footer Placeholder 2"/>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8</a:t>
            </a:fld>
            <a:endParaRPr lang="en-US"/>
          </a:p>
        </p:txBody>
      </p:sp>
      <p:sp>
        <p:nvSpPr>
          <p:cNvPr id="5" name="Content Placeholder 4"/>
          <p:cNvSpPr>
            <a:spLocks noGrp="1"/>
          </p:cNvSpPr>
          <p:nvPr>
            <p:ph sz="quarter" idx="1"/>
          </p:nvPr>
        </p:nvSpPr>
        <p:spPr/>
        <p:txBody>
          <a:bodyPr>
            <a:normAutofit lnSpcReduction="10000"/>
          </a:bodyPr>
          <a:lstStyle/>
          <a:p>
            <a:r>
              <a:rPr lang="en-US" dirty="0"/>
              <a:t>SSO, wherein the principal’s asserted identity is verified once and the verified credentials are passed on to other systems or applications, usually using tokens, then it is crucial to factor into the design of the software both the performance impact and its security. </a:t>
            </a:r>
          </a:p>
          <a:p>
            <a:r>
              <a:rPr lang="en-US" dirty="0"/>
              <a:t>SSO simplifies credential management and improves user experiences and performance because the principal’s credential is verified only once.</a:t>
            </a:r>
          </a:p>
        </p:txBody>
      </p:sp>
    </p:spTree>
    <p:extLst>
      <p:ext uri="{BB962C8B-B14F-4D97-AF65-F5344CB8AC3E}">
        <p14:creationId xmlns:p14="http://schemas.microsoft.com/office/powerpoint/2010/main" val="3184526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32A464-DC59-4AEB-9590-99F81FA75CF6}"/>
              </a:ext>
            </a:extLst>
          </p:cNvPr>
          <p:cNvSpPr>
            <a:spLocks noGrp="1"/>
          </p:cNvSpPr>
          <p:nvPr>
            <p:ph type="title"/>
          </p:nvPr>
        </p:nvSpPr>
        <p:spPr/>
        <p:txBody>
          <a:bodyPr>
            <a:normAutofit fontScale="90000"/>
          </a:bodyPr>
          <a:lstStyle/>
          <a:p>
            <a:r>
              <a:rPr lang="en-SG" dirty="0"/>
              <a:t>Benefits of Single Sign On (SSO)</a:t>
            </a:r>
          </a:p>
        </p:txBody>
      </p:sp>
      <p:sp>
        <p:nvSpPr>
          <p:cNvPr id="3" name="Footer Placeholder 2">
            <a:extLst>
              <a:ext uri="{FF2B5EF4-FFF2-40B4-BE49-F238E27FC236}">
                <a16:creationId xmlns:a16="http://schemas.microsoft.com/office/drawing/2014/main" id="{46C958C9-CBB6-4B9D-9383-F3462F765D3D}"/>
              </a:ext>
            </a:extLst>
          </p:cNvPr>
          <p:cNvSpPr>
            <a:spLocks noGrp="1"/>
          </p:cNvSpPr>
          <p:nvPr>
            <p:ph type="ftr" sz="quarter" idx="11"/>
          </p:nvPr>
        </p:nvSpPr>
        <p:spPr/>
        <p:txBody>
          <a:bodyPr/>
          <a:lstStyle/>
          <a:p>
            <a:r>
              <a:rPr lang="en-US" dirty="0"/>
              <a:t>School of ICT - ISF - Apr '22 – SSD - Secure Software Design - Part 2</a:t>
            </a:r>
          </a:p>
        </p:txBody>
      </p:sp>
      <p:sp>
        <p:nvSpPr>
          <p:cNvPr id="4" name="Slide Number Placeholder 3">
            <a:extLst>
              <a:ext uri="{FF2B5EF4-FFF2-40B4-BE49-F238E27FC236}">
                <a16:creationId xmlns:a16="http://schemas.microsoft.com/office/drawing/2014/main" id="{924AE8FD-B037-40ED-92D4-C37DC7F20D08}"/>
              </a:ext>
            </a:extLst>
          </p:cNvPr>
          <p:cNvSpPr>
            <a:spLocks noGrp="1"/>
          </p:cNvSpPr>
          <p:nvPr>
            <p:ph type="sldNum" sz="quarter" idx="12"/>
          </p:nvPr>
        </p:nvSpPr>
        <p:spPr/>
        <p:txBody>
          <a:bodyPr>
            <a:normAutofit fontScale="85000" lnSpcReduction="20000"/>
          </a:bodyPr>
          <a:lstStyle/>
          <a:p>
            <a:fld id="{EA66EF6D-3DA9-AB4A-B046-714C943A02DA}" type="slidenum">
              <a:rPr lang="en-US" smtClean="0"/>
              <a:t>9</a:t>
            </a:fld>
            <a:endParaRPr lang="en-US"/>
          </a:p>
        </p:txBody>
      </p:sp>
      <p:sp>
        <p:nvSpPr>
          <p:cNvPr id="8" name="Text Placeholder 7">
            <a:extLst>
              <a:ext uri="{FF2B5EF4-FFF2-40B4-BE49-F238E27FC236}">
                <a16:creationId xmlns:a16="http://schemas.microsoft.com/office/drawing/2014/main" id="{8EB74CD0-1ED1-4547-8A0D-6E0F8D951831}"/>
              </a:ext>
            </a:extLst>
          </p:cNvPr>
          <p:cNvSpPr>
            <a:spLocks noGrp="1"/>
          </p:cNvSpPr>
          <p:nvPr>
            <p:ph type="body" idx="2"/>
          </p:nvPr>
        </p:nvSpPr>
        <p:spPr/>
        <p:txBody>
          <a:bodyPr/>
          <a:lstStyle/>
          <a:p>
            <a:r>
              <a:rPr lang="en-SG" b="0" i="0" dirty="0">
                <a:solidFill>
                  <a:schemeClr val="bg1"/>
                </a:solidFill>
                <a:effectLst/>
                <a:latin typeface="Gotham SSm 4r"/>
              </a:rPr>
              <a:t>SSO provides ability for employees to log in just one time with one set of credentials to get access to all corporate apps, websites, and data.</a:t>
            </a:r>
            <a:endParaRPr lang="en-SG" dirty="0">
              <a:solidFill>
                <a:schemeClr val="bg1"/>
              </a:solidFill>
            </a:endParaRPr>
          </a:p>
        </p:txBody>
      </p:sp>
      <p:sp>
        <p:nvSpPr>
          <p:cNvPr id="7" name="Content Placeholder 6">
            <a:extLst>
              <a:ext uri="{FF2B5EF4-FFF2-40B4-BE49-F238E27FC236}">
                <a16:creationId xmlns:a16="http://schemas.microsoft.com/office/drawing/2014/main" id="{AD58E16E-2B62-40CC-BEC0-BFAA763589DE}"/>
              </a:ext>
            </a:extLst>
          </p:cNvPr>
          <p:cNvSpPr>
            <a:spLocks noGrp="1"/>
          </p:cNvSpPr>
          <p:nvPr>
            <p:ph sz="quarter" idx="1"/>
          </p:nvPr>
        </p:nvSpPr>
        <p:spPr/>
        <p:txBody>
          <a:bodyPr/>
          <a:lstStyle/>
          <a:p>
            <a:pPr algn="l">
              <a:buFont typeface="Arial" panose="020B0604020202020204" pitchFamily="34" charset="0"/>
              <a:buChar char="•"/>
            </a:pPr>
            <a:r>
              <a:rPr lang="en-SG" b="0" i="0" dirty="0">
                <a:solidFill>
                  <a:srgbClr val="76787F"/>
                </a:solidFill>
                <a:effectLst/>
                <a:latin typeface="Gotham SSm 4r"/>
              </a:rPr>
              <a:t>Greater security and compliance.</a:t>
            </a:r>
          </a:p>
          <a:p>
            <a:pPr algn="l">
              <a:buFont typeface="Arial" panose="020B0604020202020204" pitchFamily="34" charset="0"/>
              <a:buChar char="•"/>
            </a:pPr>
            <a:r>
              <a:rPr lang="en-SG" b="0" i="0" dirty="0">
                <a:solidFill>
                  <a:srgbClr val="76787F"/>
                </a:solidFill>
                <a:effectLst/>
                <a:latin typeface="Gotham SSm 4r"/>
              </a:rPr>
              <a:t>Improved usability and employee satisfaction.</a:t>
            </a:r>
          </a:p>
          <a:p>
            <a:pPr algn="l">
              <a:buFont typeface="Arial" panose="020B0604020202020204" pitchFamily="34" charset="0"/>
              <a:buChar char="•"/>
            </a:pPr>
            <a:r>
              <a:rPr lang="en-SG" b="0" i="0" dirty="0">
                <a:solidFill>
                  <a:srgbClr val="76787F"/>
                </a:solidFill>
                <a:effectLst/>
                <a:latin typeface="Gotham SSm 4r"/>
              </a:rPr>
              <a:t>Lower IT costs.</a:t>
            </a:r>
          </a:p>
          <a:p>
            <a:endParaRPr lang="en-SG" dirty="0"/>
          </a:p>
        </p:txBody>
      </p:sp>
      <p:pic>
        <p:nvPicPr>
          <p:cNvPr id="10" name="Picture 9">
            <a:extLst>
              <a:ext uri="{FF2B5EF4-FFF2-40B4-BE49-F238E27FC236}">
                <a16:creationId xmlns:a16="http://schemas.microsoft.com/office/drawing/2014/main" id="{5E2DD6F2-8F3A-4640-85B1-915AF65B629D}"/>
              </a:ext>
            </a:extLst>
          </p:cNvPr>
          <p:cNvPicPr>
            <a:picLocks noChangeAspect="1"/>
          </p:cNvPicPr>
          <p:nvPr/>
        </p:nvPicPr>
        <p:blipFill>
          <a:blip r:embed="rId2"/>
          <a:stretch>
            <a:fillRect/>
          </a:stretch>
        </p:blipFill>
        <p:spPr>
          <a:xfrm>
            <a:off x="3549568" y="4092750"/>
            <a:ext cx="3520107" cy="1922878"/>
          </a:xfrm>
          <a:prstGeom prst="rect">
            <a:avLst/>
          </a:prstGeom>
        </p:spPr>
      </p:pic>
    </p:spTree>
    <p:extLst>
      <p:ext uri="{BB962C8B-B14F-4D97-AF65-F5344CB8AC3E}">
        <p14:creationId xmlns:p14="http://schemas.microsoft.com/office/powerpoint/2010/main" val="278722050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9D8691FBD553D4397DC532467BB7172" ma:contentTypeVersion="4" ma:contentTypeDescription="Create a new document." ma:contentTypeScope="" ma:versionID="80254de31d32067cdae5e29ae7019b79">
  <xsd:schema xmlns:xsd="http://www.w3.org/2001/XMLSchema" xmlns:xs="http://www.w3.org/2001/XMLSchema" xmlns:p="http://schemas.microsoft.com/office/2006/metadata/properties" xmlns:ns2="43117702-bae0-4bfd-9f83-e766ad67c2e6" xmlns:ns3="13f4a771-0e35-408f-bbbe-dc8f15eaef0c" targetNamespace="http://schemas.microsoft.com/office/2006/metadata/properties" ma:root="true" ma:fieldsID="320e5671547560be27003cf804667635" ns2:_="" ns3:_="">
    <xsd:import namespace="43117702-bae0-4bfd-9f83-e766ad67c2e6"/>
    <xsd:import namespace="13f4a771-0e35-408f-bbbe-dc8f15eaef0c"/>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3117702-bae0-4bfd-9f83-e766ad67c2e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3f4a771-0e35-408f-bbbe-dc8f15eaef0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B5830BA-B74B-4FBC-A52D-E1B0421338C5}">
  <ds:schemaRefs>
    <ds:schemaRef ds:uri="http://schemas.microsoft.com/office/2006/documentManagement/types"/>
    <ds:schemaRef ds:uri="http://schemas.microsoft.com/office/infopath/2007/PartnerControls"/>
    <ds:schemaRef ds:uri="http://purl.org/dc/elements/1.1/"/>
    <ds:schemaRef ds:uri="43117702-bae0-4bfd-9f83-e766ad67c2e6"/>
    <ds:schemaRef ds:uri="http://purl.org/dc/dcmitype/"/>
    <ds:schemaRef ds:uri="http://schemas.openxmlformats.org/package/2006/metadata/core-properties"/>
    <ds:schemaRef ds:uri="13f4a771-0e35-408f-bbbe-dc8f15eaef0c"/>
    <ds:schemaRef ds:uri="http://schemas.microsoft.com/office/2006/metadata/properties"/>
    <ds:schemaRef ds:uri="http://www.w3.org/XML/1998/namespace"/>
    <ds:schemaRef ds:uri="http://purl.org/dc/terms/"/>
  </ds:schemaRefs>
</ds:datastoreItem>
</file>

<file path=customXml/itemProps2.xml><?xml version="1.0" encoding="utf-8"?>
<ds:datastoreItem xmlns:ds="http://schemas.openxmlformats.org/officeDocument/2006/customXml" ds:itemID="{FF31F354-A3DE-4B46-AD44-4D3A6350736D}">
  <ds:schemaRefs>
    <ds:schemaRef ds:uri="http://schemas.microsoft.com/sharepoint/v3/contenttype/forms"/>
  </ds:schemaRefs>
</ds:datastoreItem>
</file>

<file path=customXml/itemProps3.xml><?xml version="1.0" encoding="utf-8"?>
<ds:datastoreItem xmlns:ds="http://schemas.openxmlformats.org/officeDocument/2006/customXml" ds:itemID="{EBF940B5-51F9-45C4-AD1D-1437590EC4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3117702-bae0-4bfd-9f83-e766ad67c2e6"/>
    <ds:schemaRef ds:uri="13f4a771-0e35-408f-bbbe-dc8f15eaef0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1694</TotalTime>
  <Words>1351</Words>
  <Application>Microsoft Macintosh PowerPoint</Application>
  <PresentationFormat>On-screen Show (4:3)</PresentationFormat>
  <Paragraphs>167</Paragraphs>
  <Slides>18</Slides>
  <Notes>5</Notes>
  <HiddenSlides>0</HiddenSlides>
  <MMClips>3</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7" baseType="lpstr">
      <vt:lpstr>Arial</vt:lpstr>
      <vt:lpstr>BentonSansRegular</vt:lpstr>
      <vt:lpstr>Calibri</vt:lpstr>
      <vt:lpstr>Gotham SSm 4r</vt:lpstr>
      <vt:lpstr>Times New Roman</vt:lpstr>
      <vt:lpstr>Wingdings</vt:lpstr>
      <vt:lpstr>Wingdings 2</vt:lpstr>
      <vt:lpstr>Median</vt:lpstr>
      <vt:lpstr>Packager Shell Object</vt:lpstr>
      <vt:lpstr>SECURE SOFTWARE DEVELOPMENT  (SSD)</vt:lpstr>
      <vt:lpstr>Contents</vt:lpstr>
      <vt:lpstr>Recap – Design CIA</vt:lpstr>
      <vt:lpstr>Authentication Design</vt:lpstr>
      <vt:lpstr>Multi-Factor Authentication</vt:lpstr>
      <vt:lpstr>Multi-Factor Authentication</vt:lpstr>
      <vt:lpstr>Multi-Factor Authentication</vt:lpstr>
      <vt:lpstr>Single Sign On (SSO)</vt:lpstr>
      <vt:lpstr>Benefits of Single Sign On (SSO)</vt:lpstr>
      <vt:lpstr>Danger of Single Sign On (SSO)</vt:lpstr>
      <vt:lpstr>Federation</vt:lpstr>
      <vt:lpstr>Activity 1: SSO or Federation?</vt:lpstr>
      <vt:lpstr>Key Secure Design Principles</vt:lpstr>
      <vt:lpstr>Key Secure Design Principles</vt:lpstr>
      <vt:lpstr>Key Secure Design Principles</vt:lpstr>
      <vt:lpstr>Activity 2: Design Principle</vt:lpstr>
      <vt:lpstr>Open-Ended Question</vt:lpstr>
      <vt:lpstr>Mission 6.1: Razor Pages Security III (Individual)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SECURE SOFTWARE DEVELOPMENT 1 (SSD1)</dc:title>
  <cp:lastModifiedBy>Lee Yu Yee Dominic /CSF</cp:lastModifiedBy>
  <cp:revision>157</cp:revision>
  <dcterms:modified xsi:type="dcterms:W3CDTF">2022-06-08T07:55:18Z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0x010100B9D8691FBD553D4397DC532467BB7172</vt:lpwstr>
  </property>
  <property fmtid="{D5CDD505-2E9C-101B-9397-08002B2CF9AE}" pid="3" name="MSIP_Label_84f81056-721b-4b22-8334-0449c6cc893e_Enabled">
    <vt:lpwstr>True</vt:lpwstr>
  </property>
  <property fmtid="{D5CDD505-2E9C-101B-9397-08002B2CF9AE}" pid="4" name="MSIP_Label_84f81056-721b-4b22-8334-0449c6cc893e_SiteId">
    <vt:lpwstr>cba9e115-3016-4462-a1ab-a565cba0cdf1</vt:lpwstr>
  </property>
  <property fmtid="{D5CDD505-2E9C-101B-9397-08002B2CF9AE}" pid="5" name="MSIP_Label_84f81056-721b-4b22-8334-0449c6cc893e_Owner">
    <vt:lpwstr>oms5@np.edu.sg</vt:lpwstr>
  </property>
  <property fmtid="{D5CDD505-2E9C-101B-9397-08002B2CF9AE}" pid="6" name="MSIP_Label_84f81056-721b-4b22-8334-0449c6cc893e_SetDate">
    <vt:lpwstr>2020-05-24T07:42:42.1499079Z</vt:lpwstr>
  </property>
  <property fmtid="{D5CDD505-2E9C-101B-9397-08002B2CF9AE}" pid="7" name="MSIP_Label_84f81056-721b-4b22-8334-0449c6cc893e_Name">
    <vt:lpwstr>Official (Closed)</vt:lpwstr>
  </property>
  <property fmtid="{D5CDD505-2E9C-101B-9397-08002B2CF9AE}" pid="8" name="MSIP_Label_84f81056-721b-4b22-8334-0449c6cc893e_Application">
    <vt:lpwstr>Microsoft Azure Information Protection</vt:lpwstr>
  </property>
  <property fmtid="{D5CDD505-2E9C-101B-9397-08002B2CF9AE}" pid="9" name="MSIP_Label_84f81056-721b-4b22-8334-0449c6cc893e_ActionId">
    <vt:lpwstr>51363a67-7e18-44b1-9130-32a59091d040</vt:lpwstr>
  </property>
  <property fmtid="{D5CDD505-2E9C-101B-9397-08002B2CF9AE}" pid="10" name="MSIP_Label_84f81056-721b-4b22-8334-0449c6cc893e_Extended_MSFT_Method">
    <vt:lpwstr>Automatic</vt:lpwstr>
  </property>
  <property fmtid="{D5CDD505-2E9C-101B-9397-08002B2CF9AE}" pid="11" name="MSIP_Label_30286cb9-b49f-4646-87a5-340028348160_Enabled">
    <vt:lpwstr>True</vt:lpwstr>
  </property>
  <property fmtid="{D5CDD505-2E9C-101B-9397-08002B2CF9AE}" pid="12" name="MSIP_Label_30286cb9-b49f-4646-87a5-340028348160_SiteId">
    <vt:lpwstr>cba9e115-3016-4462-a1ab-a565cba0cdf1</vt:lpwstr>
  </property>
  <property fmtid="{D5CDD505-2E9C-101B-9397-08002B2CF9AE}" pid="13" name="MSIP_Label_30286cb9-b49f-4646-87a5-340028348160_Owner">
    <vt:lpwstr>oms5@np.edu.sg</vt:lpwstr>
  </property>
  <property fmtid="{D5CDD505-2E9C-101B-9397-08002B2CF9AE}" pid="14" name="MSIP_Label_30286cb9-b49f-4646-87a5-340028348160_SetDate">
    <vt:lpwstr>2020-05-24T07:42:42.1499079Z</vt:lpwstr>
  </property>
  <property fmtid="{D5CDD505-2E9C-101B-9397-08002B2CF9AE}" pid="15" name="MSIP_Label_30286cb9-b49f-4646-87a5-340028348160_Name">
    <vt:lpwstr>Non Sensitive</vt:lpwstr>
  </property>
  <property fmtid="{D5CDD505-2E9C-101B-9397-08002B2CF9AE}" pid="16" name="MSIP_Label_30286cb9-b49f-4646-87a5-340028348160_Application">
    <vt:lpwstr>Microsoft Azure Information Protection</vt:lpwstr>
  </property>
  <property fmtid="{D5CDD505-2E9C-101B-9397-08002B2CF9AE}" pid="17" name="MSIP_Label_30286cb9-b49f-4646-87a5-340028348160_ActionId">
    <vt:lpwstr>51363a67-7e18-44b1-9130-32a59091d040</vt:lpwstr>
  </property>
  <property fmtid="{D5CDD505-2E9C-101B-9397-08002B2CF9AE}" pid="18" name="MSIP_Label_30286cb9-b49f-4646-87a5-340028348160_Parent">
    <vt:lpwstr>84f81056-721b-4b22-8334-0449c6cc893e</vt:lpwstr>
  </property>
  <property fmtid="{D5CDD505-2E9C-101B-9397-08002B2CF9AE}" pid="19" name="MSIP_Label_30286cb9-b49f-4646-87a5-340028348160_Extended_MSFT_Method">
    <vt:lpwstr>Automatic</vt:lpwstr>
  </property>
  <property fmtid="{D5CDD505-2E9C-101B-9397-08002B2CF9AE}" pid="20" name="Sensitivity">
    <vt:lpwstr>Official (Closed) Non Sensitive</vt:lpwstr>
  </property>
</Properties>
</file>

<file path=docProps/thumbnail.jpeg>
</file>